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rels" ContentType="application/vnd.openxmlformats-package.relationships+xml"/>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Lst>
  <p:sldSz cx="6858000" cy="9906000" type="A4"/>
  <p:notesSz cx="6858000" cy="9144000"/>
  <p:defaultTextStyle>
    <a:defPPr>
      <a:defRPr lang="en-US"/>
    </a:defPPr>
    <a:lvl1pPr marL="0" algn="l" defTabSz="457117" rtl="0" eaLnBrk="1" latinLnBrk="0" hangingPunct="1">
      <a:defRPr sz="1800" kern="1200">
        <a:solidFill>
          <a:schemeClr val="tx1"/>
        </a:solidFill>
        <a:latin typeface="+mn-lt"/>
        <a:ea typeface="+mn-ea"/>
        <a:cs typeface="+mn-cs"/>
      </a:defRPr>
    </a:lvl1pPr>
    <a:lvl2pPr marL="457117" algn="l" defTabSz="457117" rtl="0" eaLnBrk="1" latinLnBrk="0" hangingPunct="1">
      <a:defRPr sz="1800" kern="1200">
        <a:solidFill>
          <a:schemeClr val="tx1"/>
        </a:solidFill>
        <a:latin typeface="+mn-lt"/>
        <a:ea typeface="+mn-ea"/>
        <a:cs typeface="+mn-cs"/>
      </a:defRPr>
    </a:lvl2pPr>
    <a:lvl3pPr marL="914235" algn="l" defTabSz="457117" rtl="0" eaLnBrk="1" latinLnBrk="0" hangingPunct="1">
      <a:defRPr sz="1800" kern="1200">
        <a:solidFill>
          <a:schemeClr val="tx1"/>
        </a:solidFill>
        <a:latin typeface="+mn-lt"/>
        <a:ea typeface="+mn-ea"/>
        <a:cs typeface="+mn-cs"/>
      </a:defRPr>
    </a:lvl3pPr>
    <a:lvl4pPr marL="1371353" algn="l" defTabSz="457117" rtl="0" eaLnBrk="1" latinLnBrk="0" hangingPunct="1">
      <a:defRPr sz="1800" kern="1200">
        <a:solidFill>
          <a:schemeClr val="tx1"/>
        </a:solidFill>
        <a:latin typeface="+mn-lt"/>
        <a:ea typeface="+mn-ea"/>
        <a:cs typeface="+mn-cs"/>
      </a:defRPr>
    </a:lvl4pPr>
    <a:lvl5pPr marL="1828470" algn="l" defTabSz="457117" rtl="0" eaLnBrk="1" latinLnBrk="0" hangingPunct="1">
      <a:defRPr sz="1800" kern="1200">
        <a:solidFill>
          <a:schemeClr val="tx1"/>
        </a:solidFill>
        <a:latin typeface="+mn-lt"/>
        <a:ea typeface="+mn-ea"/>
        <a:cs typeface="+mn-cs"/>
      </a:defRPr>
    </a:lvl5pPr>
    <a:lvl6pPr marL="2285588" algn="l" defTabSz="457117" rtl="0" eaLnBrk="1" latinLnBrk="0" hangingPunct="1">
      <a:defRPr sz="1800" kern="1200">
        <a:solidFill>
          <a:schemeClr val="tx1"/>
        </a:solidFill>
        <a:latin typeface="+mn-lt"/>
        <a:ea typeface="+mn-ea"/>
        <a:cs typeface="+mn-cs"/>
      </a:defRPr>
    </a:lvl6pPr>
    <a:lvl7pPr marL="2742705" algn="l" defTabSz="457117" rtl="0" eaLnBrk="1" latinLnBrk="0" hangingPunct="1">
      <a:defRPr sz="1800" kern="1200">
        <a:solidFill>
          <a:schemeClr val="tx1"/>
        </a:solidFill>
        <a:latin typeface="+mn-lt"/>
        <a:ea typeface="+mn-ea"/>
        <a:cs typeface="+mn-cs"/>
      </a:defRPr>
    </a:lvl7pPr>
    <a:lvl8pPr marL="3199823" algn="l" defTabSz="457117" rtl="0" eaLnBrk="1" latinLnBrk="0" hangingPunct="1">
      <a:defRPr sz="1800" kern="1200">
        <a:solidFill>
          <a:schemeClr val="tx1"/>
        </a:solidFill>
        <a:latin typeface="+mn-lt"/>
        <a:ea typeface="+mn-ea"/>
        <a:cs typeface="+mn-cs"/>
      </a:defRPr>
    </a:lvl8pPr>
    <a:lvl9pPr marL="3656940" algn="l" defTabSz="457117"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8000"/>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p:scale>
          <a:sx n="116" d="100"/>
          <a:sy n="116" d="100"/>
        </p:scale>
        <p:origin x="-1720" y="-72"/>
      </p:cViewPr>
      <p:guideLst>
        <p:guide orient="horz" pos="3120"/>
        <p:guide pos="216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printerSettings" Target="printerSettings/printerSettings1.bin"/><Relationship Id="rId6" Type="http://schemas.openxmlformats.org/officeDocument/2006/relationships/presProps" Target="presProps.xml"/><Relationship Id="rId7" Type="http://schemas.openxmlformats.org/officeDocument/2006/relationships/viewProps" Target="viewProps.xml"/><Relationship Id="rId8" Type="http://schemas.openxmlformats.org/officeDocument/2006/relationships/theme" Target="theme/theme1.xml"/><Relationship Id="rId9"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3077283"/>
            <a:ext cx="5829300" cy="2123369"/>
          </a:xfrm>
        </p:spPr>
        <p:txBody>
          <a:bodyPr/>
          <a:lstStyle/>
          <a:p>
            <a:r>
              <a:rPr lang="en-US" smtClean="0"/>
              <a:t>Click to edit Master title style</a:t>
            </a:r>
            <a:endParaRPr lang="en-US"/>
          </a:p>
        </p:txBody>
      </p:sp>
      <p:sp>
        <p:nvSpPr>
          <p:cNvPr id="3" name="Subtitle 2"/>
          <p:cNvSpPr>
            <a:spLocks noGrp="1"/>
          </p:cNvSpPr>
          <p:nvPr>
            <p:ph type="subTitle" idx="1"/>
          </p:nvPr>
        </p:nvSpPr>
        <p:spPr>
          <a:xfrm>
            <a:off x="1028700" y="5613400"/>
            <a:ext cx="4800600" cy="2531533"/>
          </a:xfrm>
        </p:spPr>
        <p:txBody>
          <a:bodyPr/>
          <a:lstStyle>
            <a:lvl1pPr marL="0" indent="0" algn="ctr">
              <a:buNone/>
              <a:defRPr>
                <a:solidFill>
                  <a:schemeClr val="tx1">
                    <a:tint val="75000"/>
                  </a:schemeClr>
                </a:solidFill>
              </a:defRPr>
            </a:lvl1pPr>
            <a:lvl2pPr marL="457117" indent="0" algn="ctr">
              <a:buNone/>
              <a:defRPr>
                <a:solidFill>
                  <a:schemeClr val="tx1">
                    <a:tint val="75000"/>
                  </a:schemeClr>
                </a:solidFill>
              </a:defRPr>
            </a:lvl2pPr>
            <a:lvl3pPr marL="914235" indent="0" algn="ctr">
              <a:buNone/>
              <a:defRPr>
                <a:solidFill>
                  <a:schemeClr val="tx1">
                    <a:tint val="75000"/>
                  </a:schemeClr>
                </a:solidFill>
              </a:defRPr>
            </a:lvl3pPr>
            <a:lvl4pPr marL="1371353" indent="0" algn="ctr">
              <a:buNone/>
              <a:defRPr>
                <a:solidFill>
                  <a:schemeClr val="tx1">
                    <a:tint val="75000"/>
                  </a:schemeClr>
                </a:solidFill>
              </a:defRPr>
            </a:lvl4pPr>
            <a:lvl5pPr marL="1828470" indent="0" algn="ctr">
              <a:buNone/>
              <a:defRPr>
                <a:solidFill>
                  <a:schemeClr val="tx1">
                    <a:tint val="75000"/>
                  </a:schemeClr>
                </a:solidFill>
              </a:defRPr>
            </a:lvl5pPr>
            <a:lvl6pPr marL="2285588" indent="0" algn="ctr">
              <a:buNone/>
              <a:defRPr>
                <a:solidFill>
                  <a:schemeClr val="tx1">
                    <a:tint val="75000"/>
                  </a:schemeClr>
                </a:solidFill>
              </a:defRPr>
            </a:lvl6pPr>
            <a:lvl7pPr marL="2742705" indent="0" algn="ctr">
              <a:buNone/>
              <a:defRPr>
                <a:solidFill>
                  <a:schemeClr val="tx1">
                    <a:tint val="75000"/>
                  </a:schemeClr>
                </a:solidFill>
              </a:defRPr>
            </a:lvl7pPr>
            <a:lvl8pPr marL="3199823" indent="0" algn="ctr">
              <a:buNone/>
              <a:defRPr>
                <a:solidFill>
                  <a:schemeClr val="tx1">
                    <a:tint val="75000"/>
                  </a:schemeClr>
                </a:solidFill>
              </a:defRPr>
            </a:lvl8pPr>
            <a:lvl9pPr marL="365694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1B3B968-78AE-FC4B-9EF3-BB8E24A74EC6}" type="datetimeFigureOut">
              <a:rPr lang="en-US" smtClean="0"/>
              <a:t>24/09/15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5217B9C-2646-D54C-96B6-85077861EF20}" type="slidenum">
              <a:rPr lang="en-US" smtClean="0"/>
              <a:t>‹#›</a:t>
            </a:fld>
            <a:endParaRPr lang="en-US"/>
          </a:p>
        </p:txBody>
      </p:sp>
    </p:spTree>
    <p:extLst>
      <p:ext uri="{BB962C8B-B14F-4D97-AF65-F5344CB8AC3E}">
        <p14:creationId xmlns:p14="http://schemas.microsoft.com/office/powerpoint/2010/main" val="28512935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1B3B968-78AE-FC4B-9EF3-BB8E24A74EC6}" type="datetimeFigureOut">
              <a:rPr lang="en-US" smtClean="0"/>
              <a:t>24/09/15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5217B9C-2646-D54C-96B6-85077861EF20}" type="slidenum">
              <a:rPr lang="en-US" smtClean="0"/>
              <a:t>‹#›</a:t>
            </a:fld>
            <a:endParaRPr lang="en-US"/>
          </a:p>
        </p:txBody>
      </p:sp>
    </p:spTree>
    <p:extLst>
      <p:ext uri="{BB962C8B-B14F-4D97-AF65-F5344CB8AC3E}">
        <p14:creationId xmlns:p14="http://schemas.microsoft.com/office/powerpoint/2010/main" val="39885795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729037" y="573264"/>
            <a:ext cx="1157288" cy="1220822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57176" y="573264"/>
            <a:ext cx="3357563" cy="1220822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1B3B968-78AE-FC4B-9EF3-BB8E24A74EC6}" type="datetimeFigureOut">
              <a:rPr lang="en-US" smtClean="0"/>
              <a:t>24/09/15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5217B9C-2646-D54C-96B6-85077861EF20}" type="slidenum">
              <a:rPr lang="en-US" smtClean="0"/>
              <a:t>‹#›</a:t>
            </a:fld>
            <a:endParaRPr lang="en-US"/>
          </a:p>
        </p:txBody>
      </p:sp>
    </p:spTree>
    <p:extLst>
      <p:ext uri="{BB962C8B-B14F-4D97-AF65-F5344CB8AC3E}">
        <p14:creationId xmlns:p14="http://schemas.microsoft.com/office/powerpoint/2010/main" val="39560932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1B3B968-78AE-FC4B-9EF3-BB8E24A74EC6}" type="datetimeFigureOut">
              <a:rPr lang="en-US" smtClean="0"/>
              <a:t>24/09/15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5217B9C-2646-D54C-96B6-85077861EF20}" type="slidenum">
              <a:rPr lang="en-US" smtClean="0"/>
              <a:t>‹#›</a:t>
            </a:fld>
            <a:endParaRPr lang="en-US"/>
          </a:p>
        </p:txBody>
      </p:sp>
    </p:spTree>
    <p:extLst>
      <p:ext uri="{BB962C8B-B14F-4D97-AF65-F5344CB8AC3E}">
        <p14:creationId xmlns:p14="http://schemas.microsoft.com/office/powerpoint/2010/main" val="7454821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41735" y="6365523"/>
            <a:ext cx="5829300" cy="1967442"/>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541735" y="4198587"/>
            <a:ext cx="5829300" cy="2166937"/>
          </a:xfrm>
        </p:spPr>
        <p:txBody>
          <a:bodyPr anchor="b"/>
          <a:lstStyle>
            <a:lvl1pPr marL="0" indent="0">
              <a:buNone/>
              <a:defRPr sz="2000">
                <a:solidFill>
                  <a:schemeClr val="tx1">
                    <a:tint val="75000"/>
                  </a:schemeClr>
                </a:solidFill>
              </a:defRPr>
            </a:lvl1pPr>
            <a:lvl2pPr marL="457117" indent="0">
              <a:buNone/>
              <a:defRPr sz="1800">
                <a:solidFill>
                  <a:schemeClr val="tx1">
                    <a:tint val="75000"/>
                  </a:schemeClr>
                </a:solidFill>
              </a:defRPr>
            </a:lvl2pPr>
            <a:lvl3pPr marL="914235" indent="0">
              <a:buNone/>
              <a:defRPr sz="1600">
                <a:solidFill>
                  <a:schemeClr val="tx1">
                    <a:tint val="75000"/>
                  </a:schemeClr>
                </a:solidFill>
              </a:defRPr>
            </a:lvl3pPr>
            <a:lvl4pPr marL="1371353" indent="0">
              <a:buNone/>
              <a:defRPr sz="1400">
                <a:solidFill>
                  <a:schemeClr val="tx1">
                    <a:tint val="75000"/>
                  </a:schemeClr>
                </a:solidFill>
              </a:defRPr>
            </a:lvl4pPr>
            <a:lvl5pPr marL="1828470" indent="0">
              <a:buNone/>
              <a:defRPr sz="1400">
                <a:solidFill>
                  <a:schemeClr val="tx1">
                    <a:tint val="75000"/>
                  </a:schemeClr>
                </a:solidFill>
              </a:defRPr>
            </a:lvl5pPr>
            <a:lvl6pPr marL="2285588" indent="0">
              <a:buNone/>
              <a:defRPr sz="1400">
                <a:solidFill>
                  <a:schemeClr val="tx1">
                    <a:tint val="75000"/>
                  </a:schemeClr>
                </a:solidFill>
              </a:defRPr>
            </a:lvl6pPr>
            <a:lvl7pPr marL="2742705" indent="0">
              <a:buNone/>
              <a:defRPr sz="1400">
                <a:solidFill>
                  <a:schemeClr val="tx1">
                    <a:tint val="75000"/>
                  </a:schemeClr>
                </a:solidFill>
              </a:defRPr>
            </a:lvl7pPr>
            <a:lvl8pPr marL="3199823" indent="0">
              <a:buNone/>
              <a:defRPr sz="1400">
                <a:solidFill>
                  <a:schemeClr val="tx1">
                    <a:tint val="75000"/>
                  </a:schemeClr>
                </a:solidFill>
              </a:defRPr>
            </a:lvl8pPr>
            <a:lvl9pPr marL="365694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1B3B968-78AE-FC4B-9EF3-BB8E24A74EC6}" type="datetimeFigureOut">
              <a:rPr lang="en-US" smtClean="0"/>
              <a:t>24/09/15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5217B9C-2646-D54C-96B6-85077861EF20}" type="slidenum">
              <a:rPr lang="en-US" smtClean="0"/>
              <a:t>‹#›</a:t>
            </a:fld>
            <a:endParaRPr lang="en-US"/>
          </a:p>
        </p:txBody>
      </p:sp>
    </p:spTree>
    <p:extLst>
      <p:ext uri="{BB962C8B-B14F-4D97-AF65-F5344CB8AC3E}">
        <p14:creationId xmlns:p14="http://schemas.microsoft.com/office/powerpoint/2010/main" val="35996495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57176" y="3338691"/>
            <a:ext cx="2257425" cy="944280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2628901" y="3338691"/>
            <a:ext cx="2257425" cy="944280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1B3B968-78AE-FC4B-9EF3-BB8E24A74EC6}" type="datetimeFigureOut">
              <a:rPr lang="en-US" smtClean="0"/>
              <a:t>24/09/15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5217B9C-2646-D54C-96B6-85077861EF20}" type="slidenum">
              <a:rPr lang="en-US" smtClean="0"/>
              <a:t>‹#›</a:t>
            </a:fld>
            <a:endParaRPr lang="en-US"/>
          </a:p>
        </p:txBody>
      </p:sp>
    </p:spTree>
    <p:extLst>
      <p:ext uri="{BB962C8B-B14F-4D97-AF65-F5344CB8AC3E}">
        <p14:creationId xmlns:p14="http://schemas.microsoft.com/office/powerpoint/2010/main" val="12716424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42900" y="396699"/>
            <a:ext cx="6172200" cy="1651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342901" y="2217386"/>
            <a:ext cx="3030141" cy="924101"/>
          </a:xfrm>
        </p:spPr>
        <p:txBody>
          <a:bodyPr anchor="b"/>
          <a:lstStyle>
            <a:lvl1pPr marL="0" indent="0">
              <a:buNone/>
              <a:defRPr sz="2400" b="1"/>
            </a:lvl1pPr>
            <a:lvl2pPr marL="457117" indent="0">
              <a:buNone/>
              <a:defRPr sz="2000" b="1"/>
            </a:lvl2pPr>
            <a:lvl3pPr marL="914235" indent="0">
              <a:buNone/>
              <a:defRPr sz="1800" b="1"/>
            </a:lvl3pPr>
            <a:lvl4pPr marL="1371353" indent="0">
              <a:buNone/>
              <a:defRPr sz="1600" b="1"/>
            </a:lvl4pPr>
            <a:lvl5pPr marL="1828470" indent="0">
              <a:buNone/>
              <a:defRPr sz="1600" b="1"/>
            </a:lvl5pPr>
            <a:lvl6pPr marL="2285588" indent="0">
              <a:buNone/>
              <a:defRPr sz="1600" b="1"/>
            </a:lvl6pPr>
            <a:lvl7pPr marL="2742705" indent="0">
              <a:buNone/>
              <a:defRPr sz="1600" b="1"/>
            </a:lvl7pPr>
            <a:lvl8pPr marL="3199823" indent="0">
              <a:buNone/>
              <a:defRPr sz="1600" b="1"/>
            </a:lvl8pPr>
            <a:lvl9pPr marL="365694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42901" y="3141486"/>
            <a:ext cx="3030141" cy="570741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3483770" y="2217386"/>
            <a:ext cx="3031331" cy="924101"/>
          </a:xfrm>
        </p:spPr>
        <p:txBody>
          <a:bodyPr anchor="b"/>
          <a:lstStyle>
            <a:lvl1pPr marL="0" indent="0">
              <a:buNone/>
              <a:defRPr sz="2400" b="1"/>
            </a:lvl1pPr>
            <a:lvl2pPr marL="457117" indent="0">
              <a:buNone/>
              <a:defRPr sz="2000" b="1"/>
            </a:lvl2pPr>
            <a:lvl3pPr marL="914235" indent="0">
              <a:buNone/>
              <a:defRPr sz="1800" b="1"/>
            </a:lvl3pPr>
            <a:lvl4pPr marL="1371353" indent="0">
              <a:buNone/>
              <a:defRPr sz="1600" b="1"/>
            </a:lvl4pPr>
            <a:lvl5pPr marL="1828470" indent="0">
              <a:buNone/>
              <a:defRPr sz="1600" b="1"/>
            </a:lvl5pPr>
            <a:lvl6pPr marL="2285588" indent="0">
              <a:buNone/>
              <a:defRPr sz="1600" b="1"/>
            </a:lvl6pPr>
            <a:lvl7pPr marL="2742705" indent="0">
              <a:buNone/>
              <a:defRPr sz="1600" b="1"/>
            </a:lvl7pPr>
            <a:lvl8pPr marL="3199823" indent="0">
              <a:buNone/>
              <a:defRPr sz="1600" b="1"/>
            </a:lvl8pPr>
            <a:lvl9pPr marL="365694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3483770" y="3141486"/>
            <a:ext cx="3031331" cy="570741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1B3B968-78AE-FC4B-9EF3-BB8E24A74EC6}" type="datetimeFigureOut">
              <a:rPr lang="en-US" smtClean="0"/>
              <a:t>24/09/15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5217B9C-2646-D54C-96B6-85077861EF20}" type="slidenum">
              <a:rPr lang="en-US" smtClean="0"/>
              <a:t>‹#›</a:t>
            </a:fld>
            <a:endParaRPr lang="en-US"/>
          </a:p>
        </p:txBody>
      </p:sp>
    </p:spTree>
    <p:extLst>
      <p:ext uri="{BB962C8B-B14F-4D97-AF65-F5344CB8AC3E}">
        <p14:creationId xmlns:p14="http://schemas.microsoft.com/office/powerpoint/2010/main" val="31199796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1B3B968-78AE-FC4B-9EF3-BB8E24A74EC6}" type="datetimeFigureOut">
              <a:rPr lang="en-US" smtClean="0"/>
              <a:t>24/09/15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5217B9C-2646-D54C-96B6-85077861EF20}" type="slidenum">
              <a:rPr lang="en-US" smtClean="0"/>
              <a:t>‹#›</a:t>
            </a:fld>
            <a:endParaRPr lang="en-US"/>
          </a:p>
        </p:txBody>
      </p:sp>
    </p:spTree>
    <p:extLst>
      <p:ext uri="{BB962C8B-B14F-4D97-AF65-F5344CB8AC3E}">
        <p14:creationId xmlns:p14="http://schemas.microsoft.com/office/powerpoint/2010/main" val="16057004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1B3B968-78AE-FC4B-9EF3-BB8E24A74EC6}" type="datetimeFigureOut">
              <a:rPr lang="en-US" smtClean="0"/>
              <a:t>24/09/15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5217B9C-2646-D54C-96B6-85077861EF20}" type="slidenum">
              <a:rPr lang="en-US" smtClean="0"/>
              <a:t>‹#›</a:t>
            </a:fld>
            <a:endParaRPr lang="en-US"/>
          </a:p>
        </p:txBody>
      </p:sp>
    </p:spTree>
    <p:extLst>
      <p:ext uri="{BB962C8B-B14F-4D97-AF65-F5344CB8AC3E}">
        <p14:creationId xmlns:p14="http://schemas.microsoft.com/office/powerpoint/2010/main" val="2496557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42901" y="394405"/>
            <a:ext cx="2256235" cy="167851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2681288" y="394406"/>
            <a:ext cx="3833813" cy="845449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342901" y="2072923"/>
            <a:ext cx="2256235" cy="6775980"/>
          </a:xfrm>
        </p:spPr>
        <p:txBody>
          <a:bodyPr/>
          <a:lstStyle>
            <a:lvl1pPr marL="0" indent="0">
              <a:buNone/>
              <a:defRPr sz="1400"/>
            </a:lvl1pPr>
            <a:lvl2pPr marL="457117" indent="0">
              <a:buNone/>
              <a:defRPr sz="1200"/>
            </a:lvl2pPr>
            <a:lvl3pPr marL="914235" indent="0">
              <a:buNone/>
              <a:defRPr sz="1000"/>
            </a:lvl3pPr>
            <a:lvl4pPr marL="1371353" indent="0">
              <a:buNone/>
              <a:defRPr sz="900"/>
            </a:lvl4pPr>
            <a:lvl5pPr marL="1828470" indent="0">
              <a:buNone/>
              <a:defRPr sz="900"/>
            </a:lvl5pPr>
            <a:lvl6pPr marL="2285588" indent="0">
              <a:buNone/>
              <a:defRPr sz="900"/>
            </a:lvl6pPr>
            <a:lvl7pPr marL="2742705" indent="0">
              <a:buNone/>
              <a:defRPr sz="900"/>
            </a:lvl7pPr>
            <a:lvl8pPr marL="3199823" indent="0">
              <a:buNone/>
              <a:defRPr sz="900"/>
            </a:lvl8pPr>
            <a:lvl9pPr marL="365694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1B3B968-78AE-FC4B-9EF3-BB8E24A74EC6}" type="datetimeFigureOut">
              <a:rPr lang="en-US" smtClean="0"/>
              <a:t>24/09/15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5217B9C-2646-D54C-96B6-85077861EF20}" type="slidenum">
              <a:rPr lang="en-US" smtClean="0"/>
              <a:t>‹#›</a:t>
            </a:fld>
            <a:endParaRPr lang="en-US"/>
          </a:p>
        </p:txBody>
      </p:sp>
    </p:spTree>
    <p:extLst>
      <p:ext uri="{BB962C8B-B14F-4D97-AF65-F5344CB8AC3E}">
        <p14:creationId xmlns:p14="http://schemas.microsoft.com/office/powerpoint/2010/main" val="3722041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344216" y="6934200"/>
            <a:ext cx="4114800" cy="818622"/>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344216" y="885119"/>
            <a:ext cx="4114800" cy="5943600"/>
          </a:xfrm>
        </p:spPr>
        <p:txBody>
          <a:bodyPr/>
          <a:lstStyle>
            <a:lvl1pPr marL="0" indent="0">
              <a:buNone/>
              <a:defRPr sz="3200"/>
            </a:lvl1pPr>
            <a:lvl2pPr marL="457117" indent="0">
              <a:buNone/>
              <a:defRPr sz="2800"/>
            </a:lvl2pPr>
            <a:lvl3pPr marL="914235" indent="0">
              <a:buNone/>
              <a:defRPr sz="2400"/>
            </a:lvl3pPr>
            <a:lvl4pPr marL="1371353" indent="0">
              <a:buNone/>
              <a:defRPr sz="2000"/>
            </a:lvl4pPr>
            <a:lvl5pPr marL="1828470" indent="0">
              <a:buNone/>
              <a:defRPr sz="2000"/>
            </a:lvl5pPr>
            <a:lvl6pPr marL="2285588" indent="0">
              <a:buNone/>
              <a:defRPr sz="2000"/>
            </a:lvl6pPr>
            <a:lvl7pPr marL="2742705" indent="0">
              <a:buNone/>
              <a:defRPr sz="2000"/>
            </a:lvl7pPr>
            <a:lvl8pPr marL="3199823" indent="0">
              <a:buNone/>
              <a:defRPr sz="2000"/>
            </a:lvl8pPr>
            <a:lvl9pPr marL="3656940" indent="0">
              <a:buNone/>
              <a:defRPr sz="2000"/>
            </a:lvl9pPr>
          </a:lstStyle>
          <a:p>
            <a:endParaRPr lang="en-US"/>
          </a:p>
        </p:txBody>
      </p:sp>
      <p:sp>
        <p:nvSpPr>
          <p:cNvPr id="4" name="Text Placeholder 3"/>
          <p:cNvSpPr>
            <a:spLocks noGrp="1"/>
          </p:cNvSpPr>
          <p:nvPr>
            <p:ph type="body" sz="half" idx="2"/>
          </p:nvPr>
        </p:nvSpPr>
        <p:spPr>
          <a:xfrm>
            <a:off x="1344216" y="7752822"/>
            <a:ext cx="4114800" cy="1162578"/>
          </a:xfrm>
        </p:spPr>
        <p:txBody>
          <a:bodyPr/>
          <a:lstStyle>
            <a:lvl1pPr marL="0" indent="0">
              <a:buNone/>
              <a:defRPr sz="1400"/>
            </a:lvl1pPr>
            <a:lvl2pPr marL="457117" indent="0">
              <a:buNone/>
              <a:defRPr sz="1200"/>
            </a:lvl2pPr>
            <a:lvl3pPr marL="914235" indent="0">
              <a:buNone/>
              <a:defRPr sz="1000"/>
            </a:lvl3pPr>
            <a:lvl4pPr marL="1371353" indent="0">
              <a:buNone/>
              <a:defRPr sz="900"/>
            </a:lvl4pPr>
            <a:lvl5pPr marL="1828470" indent="0">
              <a:buNone/>
              <a:defRPr sz="900"/>
            </a:lvl5pPr>
            <a:lvl6pPr marL="2285588" indent="0">
              <a:buNone/>
              <a:defRPr sz="900"/>
            </a:lvl6pPr>
            <a:lvl7pPr marL="2742705" indent="0">
              <a:buNone/>
              <a:defRPr sz="900"/>
            </a:lvl7pPr>
            <a:lvl8pPr marL="3199823" indent="0">
              <a:buNone/>
              <a:defRPr sz="900"/>
            </a:lvl8pPr>
            <a:lvl9pPr marL="365694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1B3B968-78AE-FC4B-9EF3-BB8E24A74EC6}" type="datetimeFigureOut">
              <a:rPr lang="en-US" smtClean="0"/>
              <a:t>24/09/15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5217B9C-2646-D54C-96B6-85077861EF20}" type="slidenum">
              <a:rPr lang="en-US" smtClean="0"/>
              <a:t>‹#›</a:t>
            </a:fld>
            <a:endParaRPr lang="en-US"/>
          </a:p>
        </p:txBody>
      </p:sp>
    </p:spTree>
    <p:extLst>
      <p:ext uri="{BB962C8B-B14F-4D97-AF65-F5344CB8AC3E}">
        <p14:creationId xmlns:p14="http://schemas.microsoft.com/office/powerpoint/2010/main" val="1699616490"/>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42900" y="396699"/>
            <a:ext cx="6172200" cy="1651000"/>
          </a:xfrm>
          <a:prstGeom prst="rect">
            <a:avLst/>
          </a:prstGeom>
        </p:spPr>
        <p:txBody>
          <a:bodyPr vert="horz" lIns="91423" tIns="45712" rIns="91423" bIns="45712"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342900" y="2311401"/>
            <a:ext cx="6172200" cy="6537502"/>
          </a:xfrm>
          <a:prstGeom prst="rect">
            <a:avLst/>
          </a:prstGeom>
        </p:spPr>
        <p:txBody>
          <a:bodyPr vert="horz" lIns="91423" tIns="45712" rIns="91423" bIns="45712"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342900" y="9181396"/>
            <a:ext cx="1600200" cy="527403"/>
          </a:xfrm>
          <a:prstGeom prst="rect">
            <a:avLst/>
          </a:prstGeom>
        </p:spPr>
        <p:txBody>
          <a:bodyPr vert="horz" lIns="91423" tIns="45712" rIns="91423" bIns="45712" rtlCol="0" anchor="ctr"/>
          <a:lstStyle>
            <a:lvl1pPr algn="l">
              <a:defRPr sz="1200">
                <a:solidFill>
                  <a:schemeClr val="tx1">
                    <a:tint val="75000"/>
                  </a:schemeClr>
                </a:solidFill>
              </a:defRPr>
            </a:lvl1pPr>
          </a:lstStyle>
          <a:p>
            <a:fld id="{11B3B968-78AE-FC4B-9EF3-BB8E24A74EC6}" type="datetimeFigureOut">
              <a:rPr lang="en-US" smtClean="0"/>
              <a:t>24/09/15</a:t>
            </a:fld>
            <a:endParaRPr lang="en-US"/>
          </a:p>
        </p:txBody>
      </p:sp>
      <p:sp>
        <p:nvSpPr>
          <p:cNvPr id="5" name="Footer Placeholder 4"/>
          <p:cNvSpPr>
            <a:spLocks noGrp="1"/>
          </p:cNvSpPr>
          <p:nvPr>
            <p:ph type="ftr" sz="quarter" idx="3"/>
          </p:nvPr>
        </p:nvSpPr>
        <p:spPr>
          <a:xfrm>
            <a:off x="2343150" y="9181396"/>
            <a:ext cx="2171700" cy="527403"/>
          </a:xfrm>
          <a:prstGeom prst="rect">
            <a:avLst/>
          </a:prstGeom>
        </p:spPr>
        <p:txBody>
          <a:bodyPr vert="horz" lIns="91423" tIns="45712" rIns="91423" bIns="45712"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914900" y="9181396"/>
            <a:ext cx="1600200" cy="527403"/>
          </a:xfrm>
          <a:prstGeom prst="rect">
            <a:avLst/>
          </a:prstGeom>
        </p:spPr>
        <p:txBody>
          <a:bodyPr vert="horz" lIns="91423" tIns="45712" rIns="91423" bIns="45712" rtlCol="0" anchor="ctr"/>
          <a:lstStyle>
            <a:lvl1pPr algn="r">
              <a:defRPr sz="1200">
                <a:solidFill>
                  <a:schemeClr val="tx1">
                    <a:tint val="75000"/>
                  </a:schemeClr>
                </a:solidFill>
              </a:defRPr>
            </a:lvl1pPr>
          </a:lstStyle>
          <a:p>
            <a:fld id="{85217B9C-2646-D54C-96B6-85077861EF20}" type="slidenum">
              <a:rPr lang="en-US" smtClean="0"/>
              <a:t>‹#›</a:t>
            </a:fld>
            <a:endParaRPr lang="en-US"/>
          </a:p>
        </p:txBody>
      </p:sp>
    </p:spTree>
    <p:extLst>
      <p:ext uri="{BB962C8B-B14F-4D97-AF65-F5344CB8AC3E}">
        <p14:creationId xmlns:p14="http://schemas.microsoft.com/office/powerpoint/2010/main" val="99753896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117" rtl="0" eaLnBrk="1" latinLnBrk="0" hangingPunct="1">
        <a:spcBef>
          <a:spcPct val="0"/>
        </a:spcBef>
        <a:buNone/>
        <a:defRPr sz="4400" kern="1200">
          <a:solidFill>
            <a:schemeClr val="tx1"/>
          </a:solidFill>
          <a:latin typeface="+mj-lt"/>
          <a:ea typeface="+mj-ea"/>
          <a:cs typeface="+mj-cs"/>
        </a:defRPr>
      </a:lvl1pPr>
    </p:titleStyle>
    <p:bodyStyle>
      <a:lvl1pPr marL="342838" indent="-342838" algn="l" defTabSz="457117" rtl="0" eaLnBrk="1" latinLnBrk="0" hangingPunct="1">
        <a:spcBef>
          <a:spcPct val="20000"/>
        </a:spcBef>
        <a:buFont typeface="Arial"/>
        <a:buChar char="•"/>
        <a:defRPr sz="3200" kern="1200">
          <a:solidFill>
            <a:schemeClr val="tx1"/>
          </a:solidFill>
          <a:latin typeface="+mn-lt"/>
          <a:ea typeface="+mn-ea"/>
          <a:cs typeface="+mn-cs"/>
        </a:defRPr>
      </a:lvl1pPr>
      <a:lvl2pPr marL="742816" indent="-285699" algn="l" defTabSz="457117" rtl="0" eaLnBrk="1" latinLnBrk="0" hangingPunct="1">
        <a:spcBef>
          <a:spcPct val="20000"/>
        </a:spcBef>
        <a:buFont typeface="Arial"/>
        <a:buChar char="–"/>
        <a:defRPr sz="2800" kern="1200">
          <a:solidFill>
            <a:schemeClr val="tx1"/>
          </a:solidFill>
          <a:latin typeface="+mn-lt"/>
          <a:ea typeface="+mn-ea"/>
          <a:cs typeface="+mn-cs"/>
        </a:defRPr>
      </a:lvl2pPr>
      <a:lvl3pPr marL="1142794" indent="-228559" algn="l" defTabSz="457117" rtl="0" eaLnBrk="1" latinLnBrk="0" hangingPunct="1">
        <a:spcBef>
          <a:spcPct val="20000"/>
        </a:spcBef>
        <a:buFont typeface="Arial"/>
        <a:buChar char="•"/>
        <a:defRPr sz="2400" kern="1200">
          <a:solidFill>
            <a:schemeClr val="tx1"/>
          </a:solidFill>
          <a:latin typeface="+mn-lt"/>
          <a:ea typeface="+mn-ea"/>
          <a:cs typeface="+mn-cs"/>
        </a:defRPr>
      </a:lvl3pPr>
      <a:lvl4pPr marL="1599911" indent="-228559" algn="l" defTabSz="457117" rtl="0" eaLnBrk="1" latinLnBrk="0" hangingPunct="1">
        <a:spcBef>
          <a:spcPct val="20000"/>
        </a:spcBef>
        <a:buFont typeface="Arial"/>
        <a:buChar char="–"/>
        <a:defRPr sz="2000" kern="1200">
          <a:solidFill>
            <a:schemeClr val="tx1"/>
          </a:solidFill>
          <a:latin typeface="+mn-lt"/>
          <a:ea typeface="+mn-ea"/>
          <a:cs typeface="+mn-cs"/>
        </a:defRPr>
      </a:lvl4pPr>
      <a:lvl5pPr marL="2057029" indent="-228559" algn="l" defTabSz="457117" rtl="0" eaLnBrk="1" latinLnBrk="0" hangingPunct="1">
        <a:spcBef>
          <a:spcPct val="20000"/>
        </a:spcBef>
        <a:buFont typeface="Arial"/>
        <a:buChar char="»"/>
        <a:defRPr sz="2000" kern="1200">
          <a:solidFill>
            <a:schemeClr val="tx1"/>
          </a:solidFill>
          <a:latin typeface="+mn-lt"/>
          <a:ea typeface="+mn-ea"/>
          <a:cs typeface="+mn-cs"/>
        </a:defRPr>
      </a:lvl5pPr>
      <a:lvl6pPr marL="2514147" indent="-228559" algn="l" defTabSz="457117" rtl="0" eaLnBrk="1" latinLnBrk="0" hangingPunct="1">
        <a:spcBef>
          <a:spcPct val="20000"/>
        </a:spcBef>
        <a:buFont typeface="Arial"/>
        <a:buChar char="•"/>
        <a:defRPr sz="2000" kern="1200">
          <a:solidFill>
            <a:schemeClr val="tx1"/>
          </a:solidFill>
          <a:latin typeface="+mn-lt"/>
          <a:ea typeface="+mn-ea"/>
          <a:cs typeface="+mn-cs"/>
        </a:defRPr>
      </a:lvl6pPr>
      <a:lvl7pPr marL="2971264" indent="-228559" algn="l" defTabSz="457117" rtl="0" eaLnBrk="1" latinLnBrk="0" hangingPunct="1">
        <a:spcBef>
          <a:spcPct val="20000"/>
        </a:spcBef>
        <a:buFont typeface="Arial"/>
        <a:buChar char="•"/>
        <a:defRPr sz="2000" kern="1200">
          <a:solidFill>
            <a:schemeClr val="tx1"/>
          </a:solidFill>
          <a:latin typeface="+mn-lt"/>
          <a:ea typeface="+mn-ea"/>
          <a:cs typeface="+mn-cs"/>
        </a:defRPr>
      </a:lvl7pPr>
      <a:lvl8pPr marL="3428382" indent="-228559" algn="l" defTabSz="457117" rtl="0" eaLnBrk="1" latinLnBrk="0" hangingPunct="1">
        <a:spcBef>
          <a:spcPct val="20000"/>
        </a:spcBef>
        <a:buFont typeface="Arial"/>
        <a:buChar char="•"/>
        <a:defRPr sz="2000" kern="1200">
          <a:solidFill>
            <a:schemeClr val="tx1"/>
          </a:solidFill>
          <a:latin typeface="+mn-lt"/>
          <a:ea typeface="+mn-ea"/>
          <a:cs typeface="+mn-cs"/>
        </a:defRPr>
      </a:lvl8pPr>
      <a:lvl9pPr marL="3885499" indent="-228559" algn="l" defTabSz="457117"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17" rtl="0" eaLnBrk="1" latinLnBrk="0" hangingPunct="1">
        <a:defRPr sz="1800" kern="1200">
          <a:solidFill>
            <a:schemeClr val="tx1"/>
          </a:solidFill>
          <a:latin typeface="+mn-lt"/>
          <a:ea typeface="+mn-ea"/>
          <a:cs typeface="+mn-cs"/>
        </a:defRPr>
      </a:lvl1pPr>
      <a:lvl2pPr marL="457117" algn="l" defTabSz="457117" rtl="0" eaLnBrk="1" latinLnBrk="0" hangingPunct="1">
        <a:defRPr sz="1800" kern="1200">
          <a:solidFill>
            <a:schemeClr val="tx1"/>
          </a:solidFill>
          <a:latin typeface="+mn-lt"/>
          <a:ea typeface="+mn-ea"/>
          <a:cs typeface="+mn-cs"/>
        </a:defRPr>
      </a:lvl2pPr>
      <a:lvl3pPr marL="914235" algn="l" defTabSz="457117" rtl="0" eaLnBrk="1" latinLnBrk="0" hangingPunct="1">
        <a:defRPr sz="1800" kern="1200">
          <a:solidFill>
            <a:schemeClr val="tx1"/>
          </a:solidFill>
          <a:latin typeface="+mn-lt"/>
          <a:ea typeface="+mn-ea"/>
          <a:cs typeface="+mn-cs"/>
        </a:defRPr>
      </a:lvl3pPr>
      <a:lvl4pPr marL="1371353" algn="l" defTabSz="457117" rtl="0" eaLnBrk="1" latinLnBrk="0" hangingPunct="1">
        <a:defRPr sz="1800" kern="1200">
          <a:solidFill>
            <a:schemeClr val="tx1"/>
          </a:solidFill>
          <a:latin typeface="+mn-lt"/>
          <a:ea typeface="+mn-ea"/>
          <a:cs typeface="+mn-cs"/>
        </a:defRPr>
      </a:lvl4pPr>
      <a:lvl5pPr marL="1828470" algn="l" defTabSz="457117" rtl="0" eaLnBrk="1" latinLnBrk="0" hangingPunct="1">
        <a:defRPr sz="1800" kern="1200">
          <a:solidFill>
            <a:schemeClr val="tx1"/>
          </a:solidFill>
          <a:latin typeface="+mn-lt"/>
          <a:ea typeface="+mn-ea"/>
          <a:cs typeface="+mn-cs"/>
        </a:defRPr>
      </a:lvl5pPr>
      <a:lvl6pPr marL="2285588" algn="l" defTabSz="457117" rtl="0" eaLnBrk="1" latinLnBrk="0" hangingPunct="1">
        <a:defRPr sz="1800" kern="1200">
          <a:solidFill>
            <a:schemeClr val="tx1"/>
          </a:solidFill>
          <a:latin typeface="+mn-lt"/>
          <a:ea typeface="+mn-ea"/>
          <a:cs typeface="+mn-cs"/>
        </a:defRPr>
      </a:lvl6pPr>
      <a:lvl7pPr marL="2742705" algn="l" defTabSz="457117" rtl="0" eaLnBrk="1" latinLnBrk="0" hangingPunct="1">
        <a:defRPr sz="1800" kern="1200">
          <a:solidFill>
            <a:schemeClr val="tx1"/>
          </a:solidFill>
          <a:latin typeface="+mn-lt"/>
          <a:ea typeface="+mn-ea"/>
          <a:cs typeface="+mn-cs"/>
        </a:defRPr>
      </a:lvl7pPr>
      <a:lvl8pPr marL="3199823" algn="l" defTabSz="457117" rtl="0" eaLnBrk="1" latinLnBrk="0" hangingPunct="1">
        <a:defRPr sz="1800" kern="1200">
          <a:solidFill>
            <a:schemeClr val="tx1"/>
          </a:solidFill>
          <a:latin typeface="+mn-lt"/>
          <a:ea typeface="+mn-ea"/>
          <a:cs typeface="+mn-cs"/>
        </a:defRPr>
      </a:lvl8pPr>
      <a:lvl9pPr marL="3656940" algn="l" defTabSz="45711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1" Type="http://schemas.openxmlformats.org/officeDocument/2006/relationships/image" Target="../media/image10.jpg"/><Relationship Id="rId12" Type="http://schemas.openxmlformats.org/officeDocument/2006/relationships/image" Target="../media/image11.jpg"/><Relationship Id="rId13" Type="http://schemas.openxmlformats.org/officeDocument/2006/relationships/image" Target="../media/image12.jpg"/><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jpg"/><Relationship Id="rId8" Type="http://schemas.openxmlformats.org/officeDocument/2006/relationships/image" Target="../media/image7.jpg"/><Relationship Id="rId9" Type="http://schemas.openxmlformats.org/officeDocument/2006/relationships/image" Target="../media/image8.png"/><Relationship Id="rId10" Type="http://schemas.openxmlformats.org/officeDocument/2006/relationships/image" Target="../media/image9.jpg"/></Relationships>
</file>

<file path=ppt/slides/_rels/slide2.xml.rels><?xml version="1.0" encoding="UTF-8" standalone="yes"?>
<Relationships xmlns="http://schemas.openxmlformats.org/package/2006/relationships"><Relationship Id="rId11" Type="http://schemas.openxmlformats.org/officeDocument/2006/relationships/image" Target="../media/image22.png"/><Relationship Id="rId12" Type="http://schemas.openxmlformats.org/officeDocument/2006/relationships/image" Target="../media/image23.jpg"/><Relationship Id="rId13" Type="http://schemas.openxmlformats.org/officeDocument/2006/relationships/image" Target="../media/image24.png"/><Relationship Id="rId14" Type="http://schemas.openxmlformats.org/officeDocument/2006/relationships/image" Target="../media/image25.png"/><Relationship Id="rId1" Type="http://schemas.openxmlformats.org/officeDocument/2006/relationships/slideLayout" Target="../slideLayouts/slideLayout2.xml"/><Relationship Id="rId2" Type="http://schemas.openxmlformats.org/officeDocument/2006/relationships/image" Target="../media/image13.png"/><Relationship Id="rId3" Type="http://schemas.openxmlformats.org/officeDocument/2006/relationships/image" Target="../media/image14.png"/><Relationship Id="rId4" Type="http://schemas.openxmlformats.org/officeDocument/2006/relationships/image" Target="../media/image15.png"/><Relationship Id="rId5" Type="http://schemas.openxmlformats.org/officeDocument/2006/relationships/image" Target="../media/image16.png"/><Relationship Id="rId6" Type="http://schemas.openxmlformats.org/officeDocument/2006/relationships/image" Target="../media/image17.png"/><Relationship Id="rId7" Type="http://schemas.openxmlformats.org/officeDocument/2006/relationships/image" Target="../media/image18.png"/><Relationship Id="rId8" Type="http://schemas.openxmlformats.org/officeDocument/2006/relationships/image" Target="../media/image19.png"/><Relationship Id="rId9" Type="http://schemas.openxmlformats.org/officeDocument/2006/relationships/image" Target="../media/image20.png"/><Relationship Id="rId10" Type="http://schemas.openxmlformats.org/officeDocument/2006/relationships/image" Target="../media/image21.png"/></Relationships>
</file>

<file path=ppt/slides/_rels/slide3.xml.rels><?xml version="1.0" encoding="UTF-8" standalone="yes"?>
<Relationships xmlns="http://schemas.openxmlformats.org/package/2006/relationships"><Relationship Id="rId11" Type="http://schemas.openxmlformats.org/officeDocument/2006/relationships/image" Target="../media/image35.jpg"/><Relationship Id="rId12" Type="http://schemas.openxmlformats.org/officeDocument/2006/relationships/image" Target="../media/image36.emf"/><Relationship Id="rId13" Type="http://schemas.openxmlformats.org/officeDocument/2006/relationships/image" Target="../media/image37.png"/><Relationship Id="rId1" Type="http://schemas.openxmlformats.org/officeDocument/2006/relationships/slideLayout" Target="../slideLayouts/slideLayout2.xml"/><Relationship Id="rId2" Type="http://schemas.openxmlformats.org/officeDocument/2006/relationships/image" Target="../media/image26.png"/><Relationship Id="rId3" Type="http://schemas.openxmlformats.org/officeDocument/2006/relationships/image" Target="../media/image27.png"/><Relationship Id="rId4" Type="http://schemas.openxmlformats.org/officeDocument/2006/relationships/image" Target="../media/image28.png"/><Relationship Id="rId5" Type="http://schemas.openxmlformats.org/officeDocument/2006/relationships/image" Target="../media/image29.emf"/><Relationship Id="rId6" Type="http://schemas.openxmlformats.org/officeDocument/2006/relationships/image" Target="../media/image30.emf"/><Relationship Id="rId7" Type="http://schemas.openxmlformats.org/officeDocument/2006/relationships/image" Target="../media/image31.emf"/><Relationship Id="rId8" Type="http://schemas.openxmlformats.org/officeDocument/2006/relationships/image" Target="../media/image32.png"/><Relationship Id="rId9" Type="http://schemas.openxmlformats.org/officeDocument/2006/relationships/image" Target="../media/image33.png"/><Relationship Id="rId10" Type="http://schemas.openxmlformats.org/officeDocument/2006/relationships/image" Target="../media/image3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47395" y="158736"/>
            <a:ext cx="4665149" cy="2335835"/>
          </a:xfrm>
          <a:prstGeom prst="rect">
            <a:avLst/>
          </a:prstGeom>
          <a:ln w="12700" cmpd="sng"/>
        </p:spPr>
        <p:style>
          <a:lnRef idx="2">
            <a:schemeClr val="accent1"/>
          </a:lnRef>
          <a:fillRef idx="1">
            <a:schemeClr val="lt1"/>
          </a:fillRef>
          <a:effectRef idx="0">
            <a:schemeClr val="accent1"/>
          </a:effectRef>
          <a:fontRef idx="minor">
            <a:schemeClr val="dk1"/>
          </a:fontRef>
        </p:style>
        <p:txBody>
          <a:bodyPr rtlCol="0" anchor="ctr"/>
          <a:lstStyle/>
          <a:p>
            <a:pPr algn="ctr"/>
            <a:endParaRPr lang="en-US" dirty="0"/>
          </a:p>
        </p:txBody>
      </p:sp>
      <p:sp>
        <p:nvSpPr>
          <p:cNvPr id="5" name="TextBox 4"/>
          <p:cNvSpPr txBox="1"/>
          <p:nvPr/>
        </p:nvSpPr>
        <p:spPr>
          <a:xfrm>
            <a:off x="239243" y="165886"/>
            <a:ext cx="2637373" cy="369332"/>
          </a:xfrm>
          <a:prstGeom prst="rect">
            <a:avLst/>
          </a:prstGeom>
          <a:noFill/>
        </p:spPr>
        <p:txBody>
          <a:bodyPr wrap="none" rtlCol="0">
            <a:spAutoFit/>
          </a:bodyPr>
          <a:lstStyle/>
          <a:p>
            <a:r>
              <a:rPr lang="en-US" b="1" dirty="0" smtClean="0"/>
              <a:t>Why Savings are needed?</a:t>
            </a:r>
            <a:endParaRPr lang="en-US" b="1" dirty="0"/>
          </a:p>
        </p:txBody>
      </p:sp>
      <p:sp>
        <p:nvSpPr>
          <p:cNvPr id="6" name="TextBox 5"/>
          <p:cNvSpPr txBox="1"/>
          <p:nvPr/>
        </p:nvSpPr>
        <p:spPr>
          <a:xfrm>
            <a:off x="195297" y="1869214"/>
            <a:ext cx="1422122" cy="507831"/>
          </a:xfrm>
          <a:prstGeom prst="rect">
            <a:avLst/>
          </a:prstGeom>
          <a:noFill/>
        </p:spPr>
        <p:txBody>
          <a:bodyPr wrap="none" rtlCol="0">
            <a:spAutoFit/>
          </a:bodyPr>
          <a:lstStyle/>
          <a:p>
            <a:pPr algn="ctr"/>
            <a:r>
              <a:rPr lang="en-US" sz="900" dirty="0" smtClean="0"/>
              <a:t>With savings, in the future </a:t>
            </a:r>
          </a:p>
          <a:p>
            <a:pPr algn="ctr"/>
            <a:r>
              <a:rPr lang="en-US" sz="900" dirty="0" smtClean="0"/>
              <a:t>you can buy what you can </a:t>
            </a:r>
          </a:p>
          <a:p>
            <a:pPr algn="ctr"/>
            <a:r>
              <a:rPr lang="en-US" sz="900" dirty="0"/>
              <a:t>n</a:t>
            </a:r>
            <a:r>
              <a:rPr lang="en-US" sz="900" dirty="0" smtClean="0"/>
              <a:t>ot buy today</a:t>
            </a:r>
          </a:p>
        </p:txBody>
      </p:sp>
      <p:pic>
        <p:nvPicPr>
          <p:cNvPr id="7" name="Picture 6" descr="free-60-icons-13.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5041" y="629926"/>
            <a:ext cx="756548" cy="756548"/>
          </a:xfrm>
          <a:prstGeom prst="rect">
            <a:avLst/>
          </a:prstGeom>
        </p:spPr>
      </p:pic>
      <p:sp>
        <p:nvSpPr>
          <p:cNvPr id="8" name="TextBox 7"/>
          <p:cNvSpPr txBox="1"/>
          <p:nvPr/>
        </p:nvSpPr>
        <p:spPr>
          <a:xfrm>
            <a:off x="76733" y="1469104"/>
            <a:ext cx="1702200" cy="400110"/>
          </a:xfrm>
          <a:prstGeom prst="rect">
            <a:avLst/>
          </a:prstGeom>
          <a:noFill/>
        </p:spPr>
        <p:txBody>
          <a:bodyPr wrap="square" rtlCol="0">
            <a:spAutoFit/>
          </a:bodyPr>
          <a:lstStyle/>
          <a:p>
            <a:pPr algn="ctr"/>
            <a:r>
              <a:rPr lang="en-US" sz="2000" dirty="0" smtClean="0">
                <a:solidFill>
                  <a:srgbClr val="3366FF"/>
                </a:solidFill>
              </a:rPr>
              <a:t>Future Needs</a:t>
            </a:r>
            <a:endParaRPr lang="en-US" sz="2000" dirty="0">
              <a:solidFill>
                <a:srgbClr val="3366FF"/>
              </a:solidFill>
            </a:endParaRPr>
          </a:p>
        </p:txBody>
      </p:sp>
      <p:pic>
        <p:nvPicPr>
          <p:cNvPr id="9" name="Picture 8" descr="free-60-icons-45.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84941" y="652604"/>
            <a:ext cx="735103" cy="735103"/>
          </a:xfrm>
          <a:prstGeom prst="rect">
            <a:avLst/>
          </a:prstGeom>
        </p:spPr>
      </p:pic>
      <p:sp>
        <p:nvSpPr>
          <p:cNvPr id="10" name="TextBox 9"/>
          <p:cNvSpPr txBox="1"/>
          <p:nvPr/>
        </p:nvSpPr>
        <p:spPr>
          <a:xfrm>
            <a:off x="1688213" y="1491782"/>
            <a:ext cx="1510149" cy="400110"/>
          </a:xfrm>
          <a:prstGeom prst="rect">
            <a:avLst/>
          </a:prstGeom>
          <a:noFill/>
        </p:spPr>
        <p:txBody>
          <a:bodyPr wrap="none" rtlCol="0">
            <a:spAutoFit/>
          </a:bodyPr>
          <a:lstStyle/>
          <a:p>
            <a:r>
              <a:rPr lang="en-US" sz="2000" dirty="0" smtClean="0">
                <a:solidFill>
                  <a:srgbClr val="3366FF"/>
                </a:solidFill>
              </a:rPr>
              <a:t>Emergencies</a:t>
            </a:r>
            <a:endParaRPr lang="en-US" sz="2000" dirty="0">
              <a:solidFill>
                <a:srgbClr val="3366FF"/>
              </a:solidFill>
            </a:endParaRPr>
          </a:p>
        </p:txBody>
      </p:sp>
      <p:sp>
        <p:nvSpPr>
          <p:cNvPr id="11" name="TextBox 10"/>
          <p:cNvSpPr txBox="1"/>
          <p:nvPr/>
        </p:nvSpPr>
        <p:spPr>
          <a:xfrm>
            <a:off x="1688213" y="1891892"/>
            <a:ext cx="1398170" cy="369332"/>
          </a:xfrm>
          <a:prstGeom prst="rect">
            <a:avLst/>
          </a:prstGeom>
          <a:noFill/>
        </p:spPr>
        <p:txBody>
          <a:bodyPr wrap="none" rtlCol="0">
            <a:spAutoFit/>
          </a:bodyPr>
          <a:lstStyle/>
          <a:p>
            <a:pPr algn="ctr"/>
            <a:r>
              <a:rPr lang="en-US" sz="900" dirty="0" smtClean="0"/>
              <a:t>Unexpected Expenses like </a:t>
            </a:r>
          </a:p>
          <a:p>
            <a:pPr algn="ctr"/>
            <a:r>
              <a:rPr lang="en-US" sz="900" dirty="0" smtClean="0"/>
              <a:t>Illness, accident, death</a:t>
            </a:r>
          </a:p>
        </p:txBody>
      </p:sp>
      <p:pic>
        <p:nvPicPr>
          <p:cNvPr id="12" name="Picture 11" descr="free-60-icons-57.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71346" y="652605"/>
            <a:ext cx="756548" cy="756548"/>
          </a:xfrm>
          <a:prstGeom prst="rect">
            <a:avLst/>
          </a:prstGeom>
        </p:spPr>
      </p:pic>
      <p:sp>
        <p:nvSpPr>
          <p:cNvPr id="13" name="TextBox 12"/>
          <p:cNvSpPr txBox="1"/>
          <p:nvPr/>
        </p:nvSpPr>
        <p:spPr>
          <a:xfrm>
            <a:off x="3062458" y="1491782"/>
            <a:ext cx="1772766" cy="400110"/>
          </a:xfrm>
          <a:prstGeom prst="rect">
            <a:avLst/>
          </a:prstGeom>
          <a:noFill/>
        </p:spPr>
        <p:txBody>
          <a:bodyPr wrap="none" rtlCol="0">
            <a:spAutoFit/>
          </a:bodyPr>
          <a:lstStyle/>
          <a:p>
            <a:pPr algn="ctr"/>
            <a:r>
              <a:rPr lang="en-US" sz="2000" dirty="0" smtClean="0">
                <a:solidFill>
                  <a:srgbClr val="3366FF"/>
                </a:solidFill>
              </a:rPr>
              <a:t>Large Expenses</a:t>
            </a:r>
            <a:endParaRPr lang="en-US" sz="2000" dirty="0">
              <a:solidFill>
                <a:srgbClr val="3366FF"/>
              </a:solidFill>
            </a:endParaRPr>
          </a:p>
        </p:txBody>
      </p:sp>
      <p:sp>
        <p:nvSpPr>
          <p:cNvPr id="14" name="TextBox 13"/>
          <p:cNvSpPr txBox="1"/>
          <p:nvPr/>
        </p:nvSpPr>
        <p:spPr>
          <a:xfrm>
            <a:off x="3062458" y="1891892"/>
            <a:ext cx="1783812" cy="507831"/>
          </a:xfrm>
          <a:prstGeom prst="rect">
            <a:avLst/>
          </a:prstGeom>
          <a:noFill/>
        </p:spPr>
        <p:txBody>
          <a:bodyPr wrap="none" rtlCol="0">
            <a:spAutoFit/>
          </a:bodyPr>
          <a:lstStyle/>
          <a:p>
            <a:pPr algn="ctr"/>
            <a:r>
              <a:rPr lang="en-US" sz="900" dirty="0" smtClean="0"/>
              <a:t>To meet larger expenses</a:t>
            </a:r>
          </a:p>
          <a:p>
            <a:pPr algn="ctr"/>
            <a:r>
              <a:rPr lang="en-US" sz="900" dirty="0"/>
              <a:t>l</a:t>
            </a:r>
            <a:r>
              <a:rPr lang="en-US" sz="900" dirty="0" smtClean="0"/>
              <a:t>ike purchasing a house, marriage,</a:t>
            </a:r>
          </a:p>
          <a:p>
            <a:pPr algn="ctr"/>
            <a:r>
              <a:rPr lang="en-US" sz="900" dirty="0" smtClean="0"/>
              <a:t>education</a:t>
            </a:r>
          </a:p>
        </p:txBody>
      </p:sp>
      <p:sp>
        <p:nvSpPr>
          <p:cNvPr id="15" name="Rectangle 14"/>
          <p:cNvSpPr/>
          <p:nvPr/>
        </p:nvSpPr>
        <p:spPr>
          <a:xfrm>
            <a:off x="4932997" y="165886"/>
            <a:ext cx="1765022" cy="6524101"/>
          </a:xfrm>
          <a:prstGeom prst="rect">
            <a:avLst/>
          </a:prstGeom>
          <a:ln w="12700" cmpd="sng"/>
        </p:spPr>
        <p:style>
          <a:lnRef idx="2">
            <a:schemeClr val="accent1"/>
          </a:lnRef>
          <a:fillRef idx="1">
            <a:schemeClr val="lt1"/>
          </a:fillRef>
          <a:effectRef idx="0">
            <a:schemeClr val="accent1"/>
          </a:effectRef>
          <a:fontRef idx="minor">
            <a:schemeClr val="dk1"/>
          </a:fontRef>
        </p:style>
        <p:txBody>
          <a:bodyPr rtlCol="0" anchor="ctr"/>
          <a:lstStyle/>
          <a:p>
            <a:pPr algn="ctr"/>
            <a:endParaRPr lang="en-US" dirty="0"/>
          </a:p>
        </p:txBody>
      </p:sp>
      <p:sp>
        <p:nvSpPr>
          <p:cNvPr id="17" name="TextBox 16"/>
          <p:cNvSpPr txBox="1"/>
          <p:nvPr/>
        </p:nvSpPr>
        <p:spPr>
          <a:xfrm>
            <a:off x="5362867" y="1757572"/>
            <a:ext cx="913030" cy="400110"/>
          </a:xfrm>
          <a:prstGeom prst="rect">
            <a:avLst/>
          </a:prstGeom>
          <a:noFill/>
        </p:spPr>
        <p:txBody>
          <a:bodyPr wrap="none" rtlCol="0">
            <a:spAutoFit/>
          </a:bodyPr>
          <a:lstStyle/>
          <a:p>
            <a:pPr algn="ctr"/>
            <a:r>
              <a:rPr lang="en-US" sz="2000" dirty="0" smtClean="0">
                <a:solidFill>
                  <a:srgbClr val="3366FF"/>
                </a:solidFill>
              </a:rPr>
              <a:t>Unsafe</a:t>
            </a:r>
            <a:endParaRPr lang="en-US" sz="2000" dirty="0">
              <a:solidFill>
                <a:srgbClr val="3366FF"/>
              </a:solidFill>
            </a:endParaRPr>
          </a:p>
        </p:txBody>
      </p:sp>
      <p:sp>
        <p:nvSpPr>
          <p:cNvPr id="18" name="TextBox 17"/>
          <p:cNvSpPr txBox="1"/>
          <p:nvPr/>
        </p:nvSpPr>
        <p:spPr>
          <a:xfrm>
            <a:off x="5078545" y="2157682"/>
            <a:ext cx="1492716" cy="369332"/>
          </a:xfrm>
          <a:prstGeom prst="rect">
            <a:avLst/>
          </a:prstGeom>
          <a:noFill/>
        </p:spPr>
        <p:txBody>
          <a:bodyPr wrap="none" rtlCol="0">
            <a:spAutoFit/>
          </a:bodyPr>
          <a:lstStyle/>
          <a:p>
            <a:pPr algn="ctr"/>
            <a:r>
              <a:rPr lang="en-US" sz="900" dirty="0" smtClean="0"/>
              <a:t>Money can be stolen or lost</a:t>
            </a:r>
          </a:p>
          <a:p>
            <a:pPr algn="ctr"/>
            <a:r>
              <a:rPr lang="en-US" sz="900" dirty="0" smtClean="0"/>
              <a:t>due to natural calamities</a:t>
            </a:r>
          </a:p>
        </p:txBody>
      </p:sp>
      <p:sp>
        <p:nvSpPr>
          <p:cNvPr id="19" name="TextBox 18"/>
          <p:cNvSpPr txBox="1"/>
          <p:nvPr/>
        </p:nvSpPr>
        <p:spPr>
          <a:xfrm>
            <a:off x="5075159" y="193496"/>
            <a:ext cx="1508796" cy="646331"/>
          </a:xfrm>
          <a:prstGeom prst="rect">
            <a:avLst/>
          </a:prstGeom>
          <a:noFill/>
        </p:spPr>
        <p:txBody>
          <a:bodyPr wrap="none" rtlCol="0">
            <a:spAutoFit/>
          </a:bodyPr>
          <a:lstStyle/>
          <a:p>
            <a:r>
              <a:rPr lang="en-US" b="1" dirty="0" smtClean="0"/>
              <a:t>Drawbacks of</a:t>
            </a:r>
          </a:p>
          <a:p>
            <a:r>
              <a:rPr lang="en-US" b="1" dirty="0" smtClean="0"/>
              <a:t>Cash at Home</a:t>
            </a:r>
            <a:endParaRPr lang="en-US" b="1" dirty="0"/>
          </a:p>
        </p:txBody>
      </p:sp>
      <p:pic>
        <p:nvPicPr>
          <p:cNvPr id="20" name="Picture 19" descr="free-60-icons-56.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41885" y="1031691"/>
            <a:ext cx="754923" cy="754923"/>
          </a:xfrm>
          <a:prstGeom prst="rect">
            <a:avLst/>
          </a:prstGeom>
        </p:spPr>
      </p:pic>
      <p:pic>
        <p:nvPicPr>
          <p:cNvPr id="23" name="Picture 22" descr="free-60-icons-13.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41885" y="2651743"/>
            <a:ext cx="754923" cy="754923"/>
          </a:xfrm>
          <a:prstGeom prst="rect">
            <a:avLst/>
          </a:prstGeom>
        </p:spPr>
      </p:pic>
      <p:sp>
        <p:nvSpPr>
          <p:cNvPr id="24" name="TextBox 23"/>
          <p:cNvSpPr txBox="1"/>
          <p:nvPr/>
        </p:nvSpPr>
        <p:spPr>
          <a:xfrm>
            <a:off x="5029799" y="3322449"/>
            <a:ext cx="1587147" cy="1015663"/>
          </a:xfrm>
          <a:prstGeom prst="rect">
            <a:avLst/>
          </a:prstGeom>
          <a:noFill/>
        </p:spPr>
        <p:txBody>
          <a:bodyPr wrap="square" rtlCol="0">
            <a:spAutoFit/>
          </a:bodyPr>
          <a:lstStyle/>
          <a:p>
            <a:pPr algn="ctr"/>
            <a:r>
              <a:rPr lang="en-US" sz="2000" dirty="0" smtClean="0">
                <a:solidFill>
                  <a:srgbClr val="3366FF"/>
                </a:solidFill>
              </a:rPr>
              <a:t>Loss of Growth </a:t>
            </a:r>
          </a:p>
          <a:p>
            <a:pPr algn="ctr"/>
            <a:r>
              <a:rPr lang="en-US" sz="2000" dirty="0" smtClean="0">
                <a:solidFill>
                  <a:srgbClr val="3366FF"/>
                </a:solidFill>
              </a:rPr>
              <a:t>Opportunity</a:t>
            </a:r>
            <a:endParaRPr lang="en-US" sz="2000" dirty="0">
              <a:solidFill>
                <a:srgbClr val="3366FF"/>
              </a:solidFill>
            </a:endParaRPr>
          </a:p>
        </p:txBody>
      </p:sp>
      <p:sp>
        <p:nvSpPr>
          <p:cNvPr id="25" name="TextBox 24"/>
          <p:cNvSpPr txBox="1"/>
          <p:nvPr/>
        </p:nvSpPr>
        <p:spPr>
          <a:xfrm>
            <a:off x="5214999" y="4313769"/>
            <a:ext cx="1274977" cy="230832"/>
          </a:xfrm>
          <a:prstGeom prst="rect">
            <a:avLst/>
          </a:prstGeom>
          <a:noFill/>
        </p:spPr>
        <p:txBody>
          <a:bodyPr wrap="none" rtlCol="0">
            <a:spAutoFit/>
          </a:bodyPr>
          <a:lstStyle/>
          <a:p>
            <a:pPr algn="ctr"/>
            <a:r>
              <a:rPr lang="en-US" sz="900" dirty="0" smtClean="0"/>
              <a:t>Loss of Interest Income</a:t>
            </a:r>
          </a:p>
        </p:txBody>
      </p:sp>
      <p:pic>
        <p:nvPicPr>
          <p:cNvPr id="26" name="Picture 25" descr="free-60-icons-08.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441885" y="4764277"/>
            <a:ext cx="754923" cy="754923"/>
          </a:xfrm>
          <a:prstGeom prst="rect">
            <a:avLst/>
          </a:prstGeom>
        </p:spPr>
      </p:pic>
      <p:sp>
        <p:nvSpPr>
          <p:cNvPr id="27" name="TextBox 26"/>
          <p:cNvSpPr txBox="1"/>
          <p:nvPr/>
        </p:nvSpPr>
        <p:spPr>
          <a:xfrm>
            <a:off x="5319586" y="5428488"/>
            <a:ext cx="1176775" cy="707886"/>
          </a:xfrm>
          <a:prstGeom prst="rect">
            <a:avLst/>
          </a:prstGeom>
          <a:noFill/>
        </p:spPr>
        <p:txBody>
          <a:bodyPr wrap="none" rtlCol="0">
            <a:spAutoFit/>
          </a:bodyPr>
          <a:lstStyle/>
          <a:p>
            <a:pPr algn="ctr"/>
            <a:r>
              <a:rPr lang="en-US" sz="2000" dirty="0" smtClean="0">
                <a:solidFill>
                  <a:srgbClr val="3366FF"/>
                </a:solidFill>
              </a:rPr>
              <a:t>No Credit </a:t>
            </a:r>
          </a:p>
          <a:p>
            <a:pPr algn="ctr"/>
            <a:r>
              <a:rPr lang="en-US" sz="2000" dirty="0" smtClean="0">
                <a:solidFill>
                  <a:srgbClr val="3366FF"/>
                </a:solidFill>
              </a:rPr>
              <a:t>Eligibility</a:t>
            </a:r>
            <a:endParaRPr lang="en-US" sz="2000" dirty="0">
              <a:solidFill>
                <a:srgbClr val="3366FF"/>
              </a:solidFill>
            </a:endParaRPr>
          </a:p>
        </p:txBody>
      </p:sp>
      <p:sp>
        <p:nvSpPr>
          <p:cNvPr id="28" name="TextBox 27"/>
          <p:cNvSpPr txBox="1"/>
          <p:nvPr/>
        </p:nvSpPr>
        <p:spPr>
          <a:xfrm>
            <a:off x="5215689" y="6136374"/>
            <a:ext cx="1287532" cy="369332"/>
          </a:xfrm>
          <a:prstGeom prst="rect">
            <a:avLst/>
          </a:prstGeom>
          <a:noFill/>
        </p:spPr>
        <p:txBody>
          <a:bodyPr wrap="none" rtlCol="0">
            <a:spAutoFit/>
          </a:bodyPr>
          <a:lstStyle/>
          <a:p>
            <a:pPr algn="ctr"/>
            <a:r>
              <a:rPr lang="en-US" sz="900" dirty="0" smtClean="0"/>
              <a:t>Deposits in Bank </a:t>
            </a:r>
          </a:p>
          <a:p>
            <a:pPr algn="ctr"/>
            <a:r>
              <a:rPr lang="en-US" sz="900" dirty="0" smtClean="0"/>
              <a:t>creates Credit Eligibility</a:t>
            </a:r>
          </a:p>
        </p:txBody>
      </p:sp>
      <p:sp>
        <p:nvSpPr>
          <p:cNvPr id="29" name="Rectangle 28"/>
          <p:cNvSpPr/>
          <p:nvPr/>
        </p:nvSpPr>
        <p:spPr>
          <a:xfrm>
            <a:off x="147395" y="2651743"/>
            <a:ext cx="4665149" cy="4038244"/>
          </a:xfrm>
          <a:prstGeom prst="rect">
            <a:avLst/>
          </a:prstGeom>
          <a:ln w="12700" cmpd="sng"/>
        </p:spPr>
        <p:style>
          <a:lnRef idx="2">
            <a:schemeClr val="accent1"/>
          </a:lnRef>
          <a:fillRef idx="1">
            <a:schemeClr val="lt1"/>
          </a:fillRef>
          <a:effectRef idx="0">
            <a:schemeClr val="accent1"/>
          </a:effectRef>
          <a:fontRef idx="minor">
            <a:schemeClr val="dk1"/>
          </a:fontRef>
        </p:style>
        <p:txBody>
          <a:bodyPr rtlCol="0" anchor="ctr"/>
          <a:lstStyle/>
          <a:p>
            <a:pPr algn="ctr"/>
            <a:endParaRPr lang="en-US" dirty="0"/>
          </a:p>
        </p:txBody>
      </p:sp>
      <p:sp>
        <p:nvSpPr>
          <p:cNvPr id="31" name="Freeform 8"/>
          <p:cNvSpPr>
            <a:spLocks/>
          </p:cNvSpPr>
          <p:nvPr/>
        </p:nvSpPr>
        <p:spPr bwMode="auto">
          <a:xfrm>
            <a:off x="2535198" y="5006669"/>
            <a:ext cx="1167567" cy="716843"/>
          </a:xfrm>
          <a:custGeom>
            <a:avLst/>
            <a:gdLst>
              <a:gd name="T0" fmla="*/ 1024 w 1798"/>
              <a:gd name="T1" fmla="*/ 1074 h 1104"/>
              <a:gd name="T2" fmla="*/ 1661 w 1798"/>
              <a:gd name="T3" fmla="*/ 762 h 1104"/>
              <a:gd name="T4" fmla="*/ 1792 w 1798"/>
              <a:gd name="T5" fmla="*/ 648 h 1104"/>
              <a:gd name="T6" fmla="*/ 1798 w 1798"/>
              <a:gd name="T7" fmla="*/ 623 h 1104"/>
              <a:gd name="T8" fmla="*/ 1793 w 1798"/>
              <a:gd name="T9" fmla="*/ 619 h 1104"/>
              <a:gd name="T10" fmla="*/ 1379 w 1798"/>
              <a:gd name="T11" fmla="*/ 222 h 1104"/>
              <a:gd name="T12" fmla="*/ 903 w 1798"/>
              <a:gd name="T13" fmla="*/ 21 h 1104"/>
              <a:gd name="T14" fmla="*/ 478 w 1798"/>
              <a:gd name="T15" fmla="*/ 72 h 1104"/>
              <a:gd name="T16" fmla="*/ 50 w 1798"/>
              <a:gd name="T17" fmla="*/ 405 h 1104"/>
              <a:gd name="T18" fmla="*/ 4 w 1798"/>
              <a:gd name="T19" fmla="*/ 470 h 1104"/>
              <a:gd name="T20" fmla="*/ 0 w 1798"/>
              <a:gd name="T21" fmla="*/ 509 h 1104"/>
              <a:gd name="T22" fmla="*/ 10 w 1798"/>
              <a:gd name="T23" fmla="*/ 531 h 1104"/>
              <a:gd name="T24" fmla="*/ 200 w 1798"/>
              <a:gd name="T25" fmla="*/ 809 h 1104"/>
              <a:gd name="T26" fmla="*/ 607 w 1798"/>
              <a:gd name="T27" fmla="*/ 1065 h 1104"/>
              <a:gd name="T28" fmla="*/ 1024 w 1798"/>
              <a:gd name="T29" fmla="*/ 1074 h 1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98" h="1104">
                <a:moveTo>
                  <a:pt x="1024" y="1074"/>
                </a:moveTo>
                <a:cubicBezTo>
                  <a:pt x="1262" y="1022"/>
                  <a:pt x="1470" y="910"/>
                  <a:pt x="1661" y="762"/>
                </a:cubicBezTo>
                <a:cubicBezTo>
                  <a:pt x="1707" y="727"/>
                  <a:pt x="1748" y="686"/>
                  <a:pt x="1792" y="648"/>
                </a:cubicBezTo>
                <a:cubicBezTo>
                  <a:pt x="1794" y="640"/>
                  <a:pt x="1796" y="632"/>
                  <a:pt x="1798" y="623"/>
                </a:cubicBezTo>
                <a:cubicBezTo>
                  <a:pt x="1796" y="622"/>
                  <a:pt x="1794" y="621"/>
                  <a:pt x="1793" y="619"/>
                </a:cubicBezTo>
                <a:cubicBezTo>
                  <a:pt x="1678" y="463"/>
                  <a:pt x="1540" y="330"/>
                  <a:pt x="1379" y="222"/>
                </a:cubicBezTo>
                <a:cubicBezTo>
                  <a:pt x="1234" y="124"/>
                  <a:pt x="1079" y="48"/>
                  <a:pt x="903" y="21"/>
                </a:cubicBezTo>
                <a:cubicBezTo>
                  <a:pt x="757" y="0"/>
                  <a:pt x="615" y="18"/>
                  <a:pt x="478" y="72"/>
                </a:cubicBezTo>
                <a:cubicBezTo>
                  <a:pt x="303" y="141"/>
                  <a:pt x="165" y="259"/>
                  <a:pt x="50" y="405"/>
                </a:cubicBezTo>
                <a:cubicBezTo>
                  <a:pt x="34" y="426"/>
                  <a:pt x="17" y="445"/>
                  <a:pt x="4" y="470"/>
                </a:cubicBezTo>
                <a:cubicBezTo>
                  <a:pt x="0" y="509"/>
                  <a:pt x="0" y="509"/>
                  <a:pt x="0" y="509"/>
                </a:cubicBezTo>
                <a:cubicBezTo>
                  <a:pt x="4" y="518"/>
                  <a:pt x="7" y="525"/>
                  <a:pt x="10" y="531"/>
                </a:cubicBezTo>
                <a:cubicBezTo>
                  <a:pt x="61" y="632"/>
                  <a:pt x="122" y="726"/>
                  <a:pt x="200" y="809"/>
                </a:cubicBezTo>
                <a:cubicBezTo>
                  <a:pt x="313" y="931"/>
                  <a:pt x="447" y="1019"/>
                  <a:pt x="607" y="1065"/>
                </a:cubicBezTo>
                <a:cubicBezTo>
                  <a:pt x="745" y="1104"/>
                  <a:pt x="884" y="1104"/>
                  <a:pt x="1024" y="1074"/>
                </a:cubicBezTo>
                <a:close/>
              </a:path>
            </a:pathLst>
          </a:custGeom>
          <a:solidFill>
            <a:srgbClr val="8BE1FF"/>
          </a:solidFill>
          <a:ln w="28575">
            <a:solidFill>
              <a:schemeClr val="bg1">
                <a:lumMod val="95000"/>
              </a:schemeClr>
            </a:solidFill>
          </a:ln>
        </p:spPr>
        <p:txBody>
          <a:bodyPr vert="horz" wrap="square" lIns="91440" tIns="45720" rIns="91440" bIns="45720" numCol="1" anchor="t" anchorCtr="0" compatLnSpc="1">
            <a:prstTxWarp prst="textNoShape">
              <a:avLst/>
            </a:prstTxWarp>
          </a:bodyPr>
          <a:lstStyle/>
          <a:p>
            <a:endParaRPr lang="en-IN"/>
          </a:p>
        </p:txBody>
      </p:sp>
      <p:sp>
        <p:nvSpPr>
          <p:cNvPr id="32" name="Freeform 31"/>
          <p:cNvSpPr>
            <a:spLocks/>
          </p:cNvSpPr>
          <p:nvPr/>
        </p:nvSpPr>
        <p:spPr bwMode="auto">
          <a:xfrm>
            <a:off x="2045613" y="3602484"/>
            <a:ext cx="862545" cy="1168366"/>
          </a:xfrm>
          <a:custGeom>
            <a:avLst/>
            <a:gdLst>
              <a:gd name="T0" fmla="*/ 1032 w 1098"/>
              <a:gd name="T1" fmla="*/ 711 h 1799"/>
              <a:gd name="T2" fmla="*/ 644 w 1098"/>
              <a:gd name="T3" fmla="*/ 118 h 1799"/>
              <a:gd name="T4" fmla="*/ 515 w 1098"/>
              <a:gd name="T5" fmla="*/ 3 h 1799"/>
              <a:gd name="T6" fmla="*/ 489 w 1098"/>
              <a:gd name="T7" fmla="*/ 0 h 1799"/>
              <a:gd name="T8" fmla="*/ 486 w 1098"/>
              <a:gd name="T9" fmla="*/ 5 h 1799"/>
              <a:gd name="T10" fmla="*/ 143 w 1098"/>
              <a:gd name="T11" fmla="*/ 466 h 1799"/>
              <a:gd name="T12" fmla="*/ 4 w 1098"/>
              <a:gd name="T13" fmla="*/ 963 h 1799"/>
              <a:gd name="T14" fmla="*/ 107 w 1098"/>
              <a:gd name="T15" fmla="*/ 1379 h 1799"/>
              <a:gd name="T16" fmla="*/ 492 w 1098"/>
              <a:gd name="T17" fmla="*/ 1762 h 1799"/>
              <a:gd name="T18" fmla="*/ 562 w 1098"/>
              <a:gd name="T19" fmla="*/ 1799 h 1799"/>
              <a:gd name="T20" fmla="*/ 601 w 1098"/>
              <a:gd name="T21" fmla="*/ 1798 h 1799"/>
              <a:gd name="T22" fmla="*/ 621 w 1098"/>
              <a:gd name="T23" fmla="*/ 1785 h 1799"/>
              <a:gd name="T24" fmla="*/ 874 w 1098"/>
              <a:gd name="T25" fmla="*/ 1562 h 1799"/>
              <a:gd name="T26" fmla="*/ 1076 w 1098"/>
              <a:gd name="T27" fmla="*/ 1126 h 1799"/>
              <a:gd name="T28" fmla="*/ 1032 w 1098"/>
              <a:gd name="T29" fmla="*/ 711 h 1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98" h="1799">
                <a:moveTo>
                  <a:pt x="1032" y="711"/>
                </a:moveTo>
                <a:cubicBezTo>
                  <a:pt x="951" y="482"/>
                  <a:pt x="815" y="289"/>
                  <a:pt x="644" y="118"/>
                </a:cubicBezTo>
                <a:cubicBezTo>
                  <a:pt x="603" y="77"/>
                  <a:pt x="557" y="41"/>
                  <a:pt x="515" y="3"/>
                </a:cubicBezTo>
                <a:cubicBezTo>
                  <a:pt x="506" y="2"/>
                  <a:pt x="497" y="1"/>
                  <a:pt x="489" y="0"/>
                </a:cubicBezTo>
                <a:cubicBezTo>
                  <a:pt x="488" y="2"/>
                  <a:pt x="487" y="4"/>
                  <a:pt x="486" y="5"/>
                </a:cubicBezTo>
                <a:cubicBezTo>
                  <a:pt x="345" y="139"/>
                  <a:pt x="230" y="293"/>
                  <a:pt x="143" y="466"/>
                </a:cubicBezTo>
                <a:cubicBezTo>
                  <a:pt x="64" y="622"/>
                  <a:pt x="8" y="786"/>
                  <a:pt x="4" y="963"/>
                </a:cubicBezTo>
                <a:cubicBezTo>
                  <a:pt x="0" y="1111"/>
                  <a:pt x="36" y="1249"/>
                  <a:pt x="107" y="1379"/>
                </a:cubicBezTo>
                <a:cubicBezTo>
                  <a:pt x="198" y="1544"/>
                  <a:pt x="332" y="1666"/>
                  <a:pt x="492" y="1762"/>
                </a:cubicBezTo>
                <a:cubicBezTo>
                  <a:pt x="514" y="1775"/>
                  <a:pt x="535" y="1789"/>
                  <a:pt x="562" y="1799"/>
                </a:cubicBezTo>
                <a:cubicBezTo>
                  <a:pt x="601" y="1798"/>
                  <a:pt x="601" y="1798"/>
                  <a:pt x="601" y="1798"/>
                </a:cubicBezTo>
                <a:cubicBezTo>
                  <a:pt x="609" y="1793"/>
                  <a:pt x="615" y="1789"/>
                  <a:pt x="621" y="1785"/>
                </a:cubicBezTo>
                <a:cubicBezTo>
                  <a:pt x="715" y="1722"/>
                  <a:pt x="801" y="1649"/>
                  <a:pt x="874" y="1562"/>
                </a:cubicBezTo>
                <a:cubicBezTo>
                  <a:pt x="980" y="1435"/>
                  <a:pt x="1050" y="1291"/>
                  <a:pt x="1076" y="1126"/>
                </a:cubicBezTo>
                <a:cubicBezTo>
                  <a:pt x="1098" y="984"/>
                  <a:pt x="1080" y="846"/>
                  <a:pt x="1032" y="711"/>
                </a:cubicBezTo>
                <a:close/>
              </a:path>
            </a:pathLst>
          </a:custGeom>
          <a:solidFill>
            <a:srgbClr val="FFC000"/>
          </a:solidFill>
          <a:ln w="28575">
            <a:solidFill>
              <a:schemeClr val="bg1">
                <a:lumMod val="95000"/>
              </a:schemeClr>
            </a:solidFill>
          </a:ln>
        </p:spPr>
        <p:txBody>
          <a:bodyPr vert="horz" wrap="square" lIns="91440" tIns="45720" rIns="91440" bIns="45720" numCol="1" anchor="t" anchorCtr="0" compatLnSpc="1">
            <a:prstTxWarp prst="textNoShape">
              <a:avLst/>
            </a:prstTxWarp>
          </a:bodyPr>
          <a:lstStyle/>
          <a:p>
            <a:endParaRPr lang="en-IN"/>
          </a:p>
        </p:txBody>
      </p:sp>
      <p:sp>
        <p:nvSpPr>
          <p:cNvPr id="33" name="Freeform 6"/>
          <p:cNvSpPr>
            <a:spLocks/>
          </p:cNvSpPr>
          <p:nvPr/>
        </p:nvSpPr>
        <p:spPr bwMode="auto">
          <a:xfrm>
            <a:off x="2604957" y="4300029"/>
            <a:ext cx="995748" cy="794361"/>
          </a:xfrm>
          <a:custGeom>
            <a:avLst/>
            <a:gdLst>
              <a:gd name="T0" fmla="*/ 1182 w 1534"/>
              <a:gd name="T1" fmla="*/ 904 h 1223"/>
              <a:gd name="T2" fmla="*/ 1499 w 1534"/>
              <a:gd name="T3" fmla="*/ 270 h 1223"/>
              <a:gd name="T4" fmla="*/ 1534 w 1534"/>
              <a:gd name="T5" fmla="*/ 100 h 1223"/>
              <a:gd name="T6" fmla="*/ 1523 w 1534"/>
              <a:gd name="T7" fmla="*/ 76 h 1223"/>
              <a:gd name="T8" fmla="*/ 1517 w 1534"/>
              <a:gd name="T9" fmla="*/ 76 h 1223"/>
              <a:gd name="T10" fmla="*/ 946 w 1534"/>
              <a:gd name="T11" fmla="*/ 12 h 1223"/>
              <a:gd name="T12" fmla="*/ 447 w 1534"/>
              <a:gd name="T13" fmla="*/ 142 h 1223"/>
              <a:gd name="T14" fmla="*/ 139 w 1534"/>
              <a:gd name="T15" fmla="*/ 440 h 1223"/>
              <a:gd name="T16" fmla="*/ 2 w 1534"/>
              <a:gd name="T17" fmla="*/ 965 h 1223"/>
              <a:gd name="T18" fmla="*/ 5 w 1534"/>
              <a:gd name="T19" fmla="*/ 1044 h 1223"/>
              <a:gd name="T20" fmla="*/ 25 w 1534"/>
              <a:gd name="T21" fmla="*/ 1077 h 1223"/>
              <a:gd name="T22" fmla="*/ 47 w 1534"/>
              <a:gd name="T23" fmla="*/ 1089 h 1223"/>
              <a:gd name="T24" fmla="*/ 366 w 1534"/>
              <a:gd name="T25" fmla="*/ 1195 h 1223"/>
              <a:gd name="T26" fmla="*/ 845 w 1534"/>
              <a:gd name="T27" fmla="*/ 1150 h 1223"/>
              <a:gd name="T28" fmla="*/ 1182 w 1534"/>
              <a:gd name="T29" fmla="*/ 904 h 1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34" h="1223">
                <a:moveTo>
                  <a:pt x="1182" y="904"/>
                </a:moveTo>
                <a:cubicBezTo>
                  <a:pt x="1339" y="718"/>
                  <a:pt x="1437" y="503"/>
                  <a:pt x="1499" y="270"/>
                </a:cubicBezTo>
                <a:cubicBezTo>
                  <a:pt x="1513" y="214"/>
                  <a:pt x="1522" y="157"/>
                  <a:pt x="1534" y="100"/>
                </a:cubicBezTo>
                <a:cubicBezTo>
                  <a:pt x="1530" y="92"/>
                  <a:pt x="1526" y="84"/>
                  <a:pt x="1523" y="76"/>
                </a:cubicBezTo>
                <a:cubicBezTo>
                  <a:pt x="1521" y="76"/>
                  <a:pt x="1519" y="77"/>
                  <a:pt x="1517" y="76"/>
                </a:cubicBezTo>
                <a:cubicBezTo>
                  <a:pt x="1331" y="21"/>
                  <a:pt x="1140" y="0"/>
                  <a:pt x="946" y="12"/>
                </a:cubicBezTo>
                <a:cubicBezTo>
                  <a:pt x="771" y="22"/>
                  <a:pt x="602" y="56"/>
                  <a:pt x="447" y="142"/>
                </a:cubicBezTo>
                <a:cubicBezTo>
                  <a:pt x="317" y="213"/>
                  <a:pt x="215" y="313"/>
                  <a:pt x="139" y="440"/>
                </a:cubicBezTo>
                <a:cubicBezTo>
                  <a:pt x="43" y="601"/>
                  <a:pt x="4" y="779"/>
                  <a:pt x="2" y="965"/>
                </a:cubicBezTo>
                <a:cubicBezTo>
                  <a:pt x="1" y="991"/>
                  <a:pt x="0" y="1016"/>
                  <a:pt x="5" y="1044"/>
                </a:cubicBezTo>
                <a:cubicBezTo>
                  <a:pt x="25" y="1077"/>
                  <a:pt x="25" y="1077"/>
                  <a:pt x="25" y="1077"/>
                </a:cubicBezTo>
                <a:cubicBezTo>
                  <a:pt x="34" y="1082"/>
                  <a:pt x="40" y="1086"/>
                  <a:pt x="47" y="1089"/>
                </a:cubicBezTo>
                <a:cubicBezTo>
                  <a:pt x="148" y="1138"/>
                  <a:pt x="254" y="1176"/>
                  <a:pt x="366" y="1195"/>
                </a:cubicBezTo>
                <a:cubicBezTo>
                  <a:pt x="530" y="1223"/>
                  <a:pt x="690" y="1211"/>
                  <a:pt x="845" y="1150"/>
                </a:cubicBezTo>
                <a:cubicBezTo>
                  <a:pt x="979" y="1098"/>
                  <a:pt x="1089" y="1013"/>
                  <a:pt x="1182" y="904"/>
                </a:cubicBezTo>
                <a:close/>
              </a:path>
            </a:pathLst>
          </a:custGeom>
          <a:solidFill>
            <a:srgbClr val="0090D0"/>
          </a:solidFill>
          <a:ln w="28575">
            <a:solidFill>
              <a:schemeClr val="bg1">
                <a:lumMod val="95000"/>
              </a:schemeClr>
            </a:solidFill>
          </a:ln>
        </p:spPr>
        <p:txBody>
          <a:bodyPr vert="horz" wrap="square" lIns="91440" tIns="45720" rIns="91440" bIns="45720" numCol="1" anchor="t" anchorCtr="0" compatLnSpc="1">
            <a:prstTxWarp prst="textNoShape">
              <a:avLst/>
            </a:prstTxWarp>
          </a:bodyPr>
          <a:lstStyle/>
          <a:p>
            <a:endParaRPr lang="en-IN"/>
          </a:p>
        </p:txBody>
      </p:sp>
      <p:sp>
        <p:nvSpPr>
          <p:cNvPr id="34" name="Freeform 7"/>
          <p:cNvSpPr>
            <a:spLocks/>
          </p:cNvSpPr>
          <p:nvPr/>
        </p:nvSpPr>
        <p:spPr bwMode="auto">
          <a:xfrm>
            <a:off x="1266949" y="5042635"/>
            <a:ext cx="1166767" cy="716843"/>
          </a:xfrm>
          <a:custGeom>
            <a:avLst/>
            <a:gdLst>
              <a:gd name="T0" fmla="*/ 773 w 1797"/>
              <a:gd name="T1" fmla="*/ 1074 h 1104"/>
              <a:gd name="T2" fmla="*/ 136 w 1797"/>
              <a:gd name="T3" fmla="*/ 762 h 1104"/>
              <a:gd name="T4" fmla="*/ 6 w 1797"/>
              <a:gd name="T5" fmla="*/ 648 h 1104"/>
              <a:gd name="T6" fmla="*/ 0 w 1797"/>
              <a:gd name="T7" fmla="*/ 623 h 1104"/>
              <a:gd name="T8" fmla="*/ 4 w 1797"/>
              <a:gd name="T9" fmla="*/ 619 h 1104"/>
              <a:gd name="T10" fmla="*/ 418 w 1797"/>
              <a:gd name="T11" fmla="*/ 222 h 1104"/>
              <a:gd name="T12" fmla="*/ 895 w 1797"/>
              <a:gd name="T13" fmla="*/ 21 h 1104"/>
              <a:gd name="T14" fmla="*/ 1320 w 1797"/>
              <a:gd name="T15" fmla="*/ 72 h 1104"/>
              <a:gd name="T16" fmla="*/ 1748 w 1797"/>
              <a:gd name="T17" fmla="*/ 405 h 1104"/>
              <a:gd name="T18" fmla="*/ 1794 w 1797"/>
              <a:gd name="T19" fmla="*/ 470 h 1104"/>
              <a:gd name="T20" fmla="*/ 1797 w 1797"/>
              <a:gd name="T21" fmla="*/ 509 h 1104"/>
              <a:gd name="T22" fmla="*/ 1787 w 1797"/>
              <a:gd name="T23" fmla="*/ 531 h 1104"/>
              <a:gd name="T24" fmla="*/ 1598 w 1797"/>
              <a:gd name="T25" fmla="*/ 809 h 1104"/>
              <a:gd name="T26" fmla="*/ 1190 w 1797"/>
              <a:gd name="T27" fmla="*/ 1065 h 1104"/>
              <a:gd name="T28" fmla="*/ 773 w 1797"/>
              <a:gd name="T29" fmla="*/ 1074 h 1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97" h="1104">
                <a:moveTo>
                  <a:pt x="773" y="1074"/>
                </a:moveTo>
                <a:cubicBezTo>
                  <a:pt x="536" y="1022"/>
                  <a:pt x="327" y="910"/>
                  <a:pt x="136" y="762"/>
                </a:cubicBezTo>
                <a:cubicBezTo>
                  <a:pt x="91" y="727"/>
                  <a:pt x="49" y="686"/>
                  <a:pt x="6" y="648"/>
                </a:cubicBezTo>
                <a:cubicBezTo>
                  <a:pt x="4" y="640"/>
                  <a:pt x="2" y="632"/>
                  <a:pt x="0" y="623"/>
                </a:cubicBezTo>
                <a:cubicBezTo>
                  <a:pt x="1" y="622"/>
                  <a:pt x="3" y="621"/>
                  <a:pt x="4" y="619"/>
                </a:cubicBezTo>
                <a:cubicBezTo>
                  <a:pt x="119" y="463"/>
                  <a:pt x="258" y="330"/>
                  <a:pt x="418" y="222"/>
                </a:cubicBezTo>
                <a:cubicBezTo>
                  <a:pt x="564" y="124"/>
                  <a:pt x="719" y="48"/>
                  <a:pt x="895" y="21"/>
                </a:cubicBezTo>
                <a:cubicBezTo>
                  <a:pt x="1041" y="0"/>
                  <a:pt x="1183" y="18"/>
                  <a:pt x="1320" y="72"/>
                </a:cubicBezTo>
                <a:cubicBezTo>
                  <a:pt x="1495" y="141"/>
                  <a:pt x="1633" y="259"/>
                  <a:pt x="1748" y="405"/>
                </a:cubicBezTo>
                <a:cubicBezTo>
                  <a:pt x="1764" y="426"/>
                  <a:pt x="1780" y="445"/>
                  <a:pt x="1794" y="470"/>
                </a:cubicBezTo>
                <a:cubicBezTo>
                  <a:pt x="1797" y="509"/>
                  <a:pt x="1797" y="509"/>
                  <a:pt x="1797" y="509"/>
                </a:cubicBezTo>
                <a:cubicBezTo>
                  <a:pt x="1793" y="518"/>
                  <a:pt x="1791" y="525"/>
                  <a:pt x="1787" y="531"/>
                </a:cubicBezTo>
                <a:cubicBezTo>
                  <a:pt x="1737" y="632"/>
                  <a:pt x="1675" y="726"/>
                  <a:pt x="1598" y="809"/>
                </a:cubicBezTo>
                <a:cubicBezTo>
                  <a:pt x="1485" y="931"/>
                  <a:pt x="1350" y="1019"/>
                  <a:pt x="1190" y="1065"/>
                </a:cubicBezTo>
                <a:cubicBezTo>
                  <a:pt x="1052" y="1104"/>
                  <a:pt x="913" y="1104"/>
                  <a:pt x="773" y="1074"/>
                </a:cubicBezTo>
                <a:close/>
              </a:path>
            </a:pathLst>
          </a:custGeom>
          <a:solidFill>
            <a:srgbClr val="E9433F"/>
          </a:solidFill>
          <a:ln w="28575">
            <a:solidFill>
              <a:schemeClr val="bg1">
                <a:lumMod val="95000"/>
              </a:schemeClr>
            </a:solidFill>
          </a:ln>
        </p:spPr>
        <p:txBody>
          <a:bodyPr vert="horz" wrap="square" lIns="91440" tIns="45720" rIns="91440" bIns="45720" numCol="1" anchor="t" anchorCtr="0" compatLnSpc="1">
            <a:prstTxWarp prst="textNoShape">
              <a:avLst/>
            </a:prstTxWarp>
          </a:bodyPr>
          <a:lstStyle/>
          <a:p>
            <a:endParaRPr lang="en-IN"/>
          </a:p>
        </p:txBody>
      </p:sp>
      <p:sp>
        <p:nvSpPr>
          <p:cNvPr id="35" name="Freeform 34"/>
          <p:cNvSpPr>
            <a:spLocks/>
          </p:cNvSpPr>
          <p:nvPr/>
        </p:nvSpPr>
        <p:spPr bwMode="auto">
          <a:xfrm>
            <a:off x="1343267" y="4282957"/>
            <a:ext cx="994949" cy="794361"/>
          </a:xfrm>
          <a:custGeom>
            <a:avLst/>
            <a:gdLst>
              <a:gd name="T0" fmla="*/ 352 w 1533"/>
              <a:gd name="T1" fmla="*/ 904 h 1223"/>
              <a:gd name="T2" fmla="*/ 34 w 1533"/>
              <a:gd name="T3" fmla="*/ 270 h 1223"/>
              <a:gd name="T4" fmla="*/ 0 w 1533"/>
              <a:gd name="T5" fmla="*/ 100 h 1223"/>
              <a:gd name="T6" fmla="*/ 10 w 1533"/>
              <a:gd name="T7" fmla="*/ 76 h 1223"/>
              <a:gd name="T8" fmla="*/ 16 w 1533"/>
              <a:gd name="T9" fmla="*/ 76 h 1223"/>
              <a:gd name="T10" fmla="*/ 587 w 1533"/>
              <a:gd name="T11" fmla="*/ 12 h 1223"/>
              <a:gd name="T12" fmla="*/ 1087 w 1533"/>
              <a:gd name="T13" fmla="*/ 142 h 1223"/>
              <a:gd name="T14" fmla="*/ 1394 w 1533"/>
              <a:gd name="T15" fmla="*/ 440 h 1223"/>
              <a:gd name="T16" fmla="*/ 1531 w 1533"/>
              <a:gd name="T17" fmla="*/ 965 h 1223"/>
              <a:gd name="T18" fmla="*/ 1529 w 1533"/>
              <a:gd name="T19" fmla="*/ 1044 h 1223"/>
              <a:gd name="T20" fmla="*/ 1508 w 1533"/>
              <a:gd name="T21" fmla="*/ 1077 h 1223"/>
              <a:gd name="T22" fmla="*/ 1486 w 1533"/>
              <a:gd name="T23" fmla="*/ 1089 h 1223"/>
              <a:gd name="T24" fmla="*/ 1167 w 1533"/>
              <a:gd name="T25" fmla="*/ 1195 h 1223"/>
              <a:gd name="T26" fmla="*/ 688 w 1533"/>
              <a:gd name="T27" fmla="*/ 1150 h 1223"/>
              <a:gd name="T28" fmla="*/ 352 w 1533"/>
              <a:gd name="T29" fmla="*/ 904 h 1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33" h="1223">
                <a:moveTo>
                  <a:pt x="352" y="904"/>
                </a:moveTo>
                <a:cubicBezTo>
                  <a:pt x="194" y="719"/>
                  <a:pt x="96" y="503"/>
                  <a:pt x="34" y="270"/>
                </a:cubicBezTo>
                <a:cubicBezTo>
                  <a:pt x="20" y="214"/>
                  <a:pt x="11" y="157"/>
                  <a:pt x="0" y="100"/>
                </a:cubicBezTo>
                <a:cubicBezTo>
                  <a:pt x="3" y="92"/>
                  <a:pt x="7" y="84"/>
                  <a:pt x="10" y="76"/>
                </a:cubicBezTo>
                <a:cubicBezTo>
                  <a:pt x="12" y="76"/>
                  <a:pt x="14" y="77"/>
                  <a:pt x="16" y="76"/>
                </a:cubicBezTo>
                <a:cubicBezTo>
                  <a:pt x="203" y="22"/>
                  <a:pt x="393" y="0"/>
                  <a:pt x="587" y="12"/>
                </a:cubicBezTo>
                <a:cubicBezTo>
                  <a:pt x="762" y="22"/>
                  <a:pt x="931" y="56"/>
                  <a:pt x="1087" y="142"/>
                </a:cubicBezTo>
                <a:cubicBezTo>
                  <a:pt x="1216" y="213"/>
                  <a:pt x="1318" y="313"/>
                  <a:pt x="1394" y="440"/>
                </a:cubicBezTo>
                <a:cubicBezTo>
                  <a:pt x="1490" y="601"/>
                  <a:pt x="1529" y="779"/>
                  <a:pt x="1531" y="965"/>
                </a:cubicBezTo>
                <a:cubicBezTo>
                  <a:pt x="1532" y="991"/>
                  <a:pt x="1533" y="1016"/>
                  <a:pt x="1529" y="1044"/>
                </a:cubicBezTo>
                <a:cubicBezTo>
                  <a:pt x="1508" y="1077"/>
                  <a:pt x="1508" y="1077"/>
                  <a:pt x="1508" y="1077"/>
                </a:cubicBezTo>
                <a:cubicBezTo>
                  <a:pt x="1499" y="1082"/>
                  <a:pt x="1493" y="1086"/>
                  <a:pt x="1486" y="1089"/>
                </a:cubicBezTo>
                <a:cubicBezTo>
                  <a:pt x="1385" y="1138"/>
                  <a:pt x="1279" y="1176"/>
                  <a:pt x="1167" y="1195"/>
                </a:cubicBezTo>
                <a:cubicBezTo>
                  <a:pt x="1003" y="1223"/>
                  <a:pt x="843" y="1211"/>
                  <a:pt x="688" y="1150"/>
                </a:cubicBezTo>
                <a:cubicBezTo>
                  <a:pt x="555" y="1098"/>
                  <a:pt x="444" y="1013"/>
                  <a:pt x="352" y="904"/>
                </a:cubicBezTo>
                <a:close/>
              </a:path>
            </a:pathLst>
          </a:custGeom>
          <a:solidFill>
            <a:srgbClr val="92D050"/>
          </a:solidFill>
          <a:ln w="28575">
            <a:solidFill>
              <a:schemeClr val="bg1">
                <a:lumMod val="95000"/>
              </a:schemeClr>
            </a:solidFill>
          </a:ln>
        </p:spPr>
        <p:txBody>
          <a:bodyPr vert="horz" wrap="square" lIns="91440" tIns="45720" rIns="91440" bIns="45720" numCol="1" anchor="t" anchorCtr="0" compatLnSpc="1">
            <a:prstTxWarp prst="textNoShape">
              <a:avLst/>
            </a:prstTxWarp>
          </a:bodyPr>
          <a:lstStyle/>
          <a:p>
            <a:endParaRPr lang="en-IN"/>
          </a:p>
        </p:txBody>
      </p:sp>
      <p:sp>
        <p:nvSpPr>
          <p:cNvPr id="36" name="Rectangle 35"/>
          <p:cNvSpPr/>
          <p:nvPr/>
        </p:nvSpPr>
        <p:spPr>
          <a:xfrm>
            <a:off x="3594026" y="3947518"/>
            <a:ext cx="1044125" cy="830997"/>
          </a:xfrm>
          <a:prstGeom prst="rect">
            <a:avLst/>
          </a:prstGeom>
        </p:spPr>
        <p:txBody>
          <a:bodyPr wrap="square">
            <a:spAutoFit/>
          </a:bodyPr>
          <a:lstStyle/>
          <a:p>
            <a:r>
              <a:rPr lang="en-US" sz="1600" dirty="0"/>
              <a:t>Inculcate habit of Saving</a:t>
            </a:r>
          </a:p>
        </p:txBody>
      </p:sp>
      <p:sp>
        <p:nvSpPr>
          <p:cNvPr id="37" name="Rectangle 36"/>
          <p:cNvSpPr/>
          <p:nvPr/>
        </p:nvSpPr>
        <p:spPr>
          <a:xfrm>
            <a:off x="76733" y="3784201"/>
            <a:ext cx="1346967" cy="830997"/>
          </a:xfrm>
          <a:prstGeom prst="rect">
            <a:avLst/>
          </a:prstGeom>
        </p:spPr>
        <p:txBody>
          <a:bodyPr wrap="square">
            <a:spAutoFit/>
          </a:bodyPr>
          <a:lstStyle/>
          <a:p>
            <a:pPr algn="r"/>
            <a:r>
              <a:rPr lang="en-US" sz="1600" dirty="0" smtClean="0"/>
              <a:t>Avoid risk </a:t>
            </a:r>
            <a:r>
              <a:rPr lang="en-US" sz="1600" dirty="0"/>
              <a:t>of chit funds, </a:t>
            </a:r>
            <a:r>
              <a:rPr lang="en-US" sz="1600" dirty="0" err="1"/>
              <a:t>sahukars</a:t>
            </a:r>
            <a:r>
              <a:rPr lang="en-US" sz="1600" dirty="0"/>
              <a:t> </a:t>
            </a:r>
          </a:p>
        </p:txBody>
      </p:sp>
      <p:sp>
        <p:nvSpPr>
          <p:cNvPr id="38" name="Rectangle 37"/>
          <p:cNvSpPr/>
          <p:nvPr/>
        </p:nvSpPr>
        <p:spPr>
          <a:xfrm>
            <a:off x="1731859" y="3021398"/>
            <a:ext cx="1354524" cy="584776"/>
          </a:xfrm>
          <a:prstGeom prst="rect">
            <a:avLst/>
          </a:prstGeom>
        </p:spPr>
        <p:txBody>
          <a:bodyPr wrap="square">
            <a:spAutoFit/>
          </a:bodyPr>
          <a:lstStyle/>
          <a:p>
            <a:pPr algn="ctr"/>
            <a:r>
              <a:rPr lang="en-US" sz="1600" dirty="0"/>
              <a:t>Secure Money</a:t>
            </a:r>
          </a:p>
        </p:txBody>
      </p:sp>
      <p:sp>
        <p:nvSpPr>
          <p:cNvPr id="39" name="Rectangle 38"/>
          <p:cNvSpPr/>
          <p:nvPr/>
        </p:nvSpPr>
        <p:spPr>
          <a:xfrm>
            <a:off x="3646065" y="5065567"/>
            <a:ext cx="992086" cy="584776"/>
          </a:xfrm>
          <a:prstGeom prst="rect">
            <a:avLst/>
          </a:prstGeom>
        </p:spPr>
        <p:txBody>
          <a:bodyPr wrap="square">
            <a:spAutoFit/>
          </a:bodyPr>
          <a:lstStyle/>
          <a:p>
            <a:r>
              <a:rPr lang="en-US" sz="1600" dirty="0"/>
              <a:t>Earn Interest</a:t>
            </a:r>
          </a:p>
        </p:txBody>
      </p:sp>
      <p:sp>
        <p:nvSpPr>
          <p:cNvPr id="40" name="Rectangle 39"/>
          <p:cNvSpPr/>
          <p:nvPr/>
        </p:nvSpPr>
        <p:spPr>
          <a:xfrm>
            <a:off x="74920" y="5199261"/>
            <a:ext cx="1260634" cy="338554"/>
          </a:xfrm>
          <a:prstGeom prst="rect">
            <a:avLst/>
          </a:prstGeom>
        </p:spPr>
        <p:txBody>
          <a:bodyPr wrap="square">
            <a:spAutoFit/>
          </a:bodyPr>
          <a:lstStyle/>
          <a:p>
            <a:pPr algn="r"/>
            <a:r>
              <a:rPr lang="en-US" sz="1600" dirty="0" smtClean="0"/>
              <a:t>Loans</a:t>
            </a:r>
            <a:endParaRPr lang="en-US" sz="1600" dirty="0"/>
          </a:p>
        </p:txBody>
      </p:sp>
      <p:sp>
        <p:nvSpPr>
          <p:cNvPr id="41" name="Rectangle 40"/>
          <p:cNvSpPr/>
          <p:nvPr/>
        </p:nvSpPr>
        <p:spPr>
          <a:xfrm>
            <a:off x="596598" y="5817963"/>
            <a:ext cx="3810315" cy="584776"/>
          </a:xfrm>
          <a:prstGeom prst="rect">
            <a:avLst/>
          </a:prstGeom>
        </p:spPr>
        <p:txBody>
          <a:bodyPr wrap="square">
            <a:spAutoFit/>
          </a:bodyPr>
          <a:lstStyle/>
          <a:p>
            <a:pPr algn="ctr"/>
            <a:r>
              <a:rPr lang="en-US" sz="1600" dirty="0"/>
              <a:t>Remittances using </a:t>
            </a:r>
            <a:r>
              <a:rPr lang="en-US" sz="1600" dirty="0" err="1" smtClean="0"/>
              <a:t>Cheque</a:t>
            </a:r>
            <a:endParaRPr lang="en-US" sz="1600" dirty="0" smtClean="0"/>
          </a:p>
          <a:p>
            <a:pPr algn="ctr"/>
            <a:r>
              <a:rPr lang="en-US" sz="1600" dirty="0" smtClean="0"/>
              <a:t>Demand </a:t>
            </a:r>
            <a:r>
              <a:rPr lang="en-US" sz="1600" dirty="0"/>
              <a:t>Draft </a:t>
            </a:r>
          </a:p>
        </p:txBody>
      </p:sp>
      <p:grpSp>
        <p:nvGrpSpPr>
          <p:cNvPr id="42" name="Group 41"/>
          <p:cNvGrpSpPr/>
          <p:nvPr/>
        </p:nvGrpSpPr>
        <p:grpSpPr>
          <a:xfrm>
            <a:off x="2056953" y="4466905"/>
            <a:ext cx="864686" cy="1370551"/>
            <a:chOff x="3907582" y="3301295"/>
            <a:chExt cx="1282440" cy="2032703"/>
          </a:xfrm>
          <a:solidFill>
            <a:schemeClr val="bg1"/>
          </a:solidFill>
        </p:grpSpPr>
        <p:sp>
          <p:nvSpPr>
            <p:cNvPr id="43" name="Freeform 10"/>
            <p:cNvSpPr>
              <a:spLocks/>
            </p:cNvSpPr>
            <p:nvPr/>
          </p:nvSpPr>
          <p:spPr bwMode="auto">
            <a:xfrm>
              <a:off x="4240637" y="5035315"/>
              <a:ext cx="649517" cy="157639"/>
            </a:xfrm>
            <a:custGeom>
              <a:avLst/>
              <a:gdLst>
                <a:gd name="T0" fmla="*/ 611 w 674"/>
                <a:gd name="T1" fmla="*/ 3 h 164"/>
                <a:gd name="T2" fmla="*/ 672 w 674"/>
                <a:gd name="T3" fmla="*/ 47 h 164"/>
                <a:gd name="T4" fmla="*/ 621 w 674"/>
                <a:gd name="T5" fmla="*/ 98 h 164"/>
                <a:gd name="T6" fmla="*/ 58 w 674"/>
                <a:gd name="T7" fmla="*/ 160 h 164"/>
                <a:gd name="T8" fmla="*/ 2 w 674"/>
                <a:gd name="T9" fmla="*/ 116 h 164"/>
                <a:gd name="T10" fmla="*/ 53 w 674"/>
                <a:gd name="T11" fmla="*/ 66 h 164"/>
                <a:gd name="T12" fmla="*/ 553 w 674"/>
                <a:gd name="T13" fmla="*/ 11 h 164"/>
                <a:gd name="T14" fmla="*/ 611 w 674"/>
                <a:gd name="T15" fmla="*/ 3 h 1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4" h="164">
                  <a:moveTo>
                    <a:pt x="611" y="3"/>
                  </a:moveTo>
                  <a:cubicBezTo>
                    <a:pt x="644" y="0"/>
                    <a:pt x="669" y="13"/>
                    <a:pt x="672" y="47"/>
                  </a:cubicBezTo>
                  <a:cubicBezTo>
                    <a:pt x="674" y="80"/>
                    <a:pt x="651" y="95"/>
                    <a:pt x="621" y="98"/>
                  </a:cubicBezTo>
                  <a:cubicBezTo>
                    <a:pt x="433" y="119"/>
                    <a:pt x="245" y="140"/>
                    <a:pt x="58" y="160"/>
                  </a:cubicBezTo>
                  <a:cubicBezTo>
                    <a:pt x="26" y="164"/>
                    <a:pt x="4" y="148"/>
                    <a:pt x="2" y="116"/>
                  </a:cubicBezTo>
                  <a:cubicBezTo>
                    <a:pt x="0" y="84"/>
                    <a:pt x="22" y="69"/>
                    <a:pt x="53" y="66"/>
                  </a:cubicBezTo>
                  <a:cubicBezTo>
                    <a:pt x="220" y="47"/>
                    <a:pt x="386" y="29"/>
                    <a:pt x="553" y="11"/>
                  </a:cubicBezTo>
                  <a:cubicBezTo>
                    <a:pt x="572" y="8"/>
                    <a:pt x="592" y="6"/>
                    <a:pt x="611" y="3"/>
                  </a:cubicBezTo>
                  <a:close/>
                </a:path>
              </a:pathLst>
            </a:custGeom>
            <a:grpFill/>
            <a:ln w="28575">
              <a:solidFill>
                <a:schemeClr val="bg1">
                  <a:lumMod val="85000"/>
                </a:schemeClr>
              </a:solidFill>
            </a:ln>
            <a:effectLst/>
          </p:spPr>
          <p:txBody>
            <a:bodyPr vert="horz" wrap="square" lIns="91440" tIns="45720" rIns="91440" bIns="45720" numCol="1" anchor="t" anchorCtr="0" compatLnSpc="1">
              <a:prstTxWarp prst="textNoShape">
                <a:avLst/>
              </a:prstTxWarp>
            </a:bodyPr>
            <a:lstStyle/>
            <a:p>
              <a:endParaRPr lang="en-IN"/>
            </a:p>
          </p:txBody>
        </p:sp>
        <p:sp>
          <p:nvSpPr>
            <p:cNvPr id="44" name="Freeform 11"/>
            <p:cNvSpPr>
              <a:spLocks/>
            </p:cNvSpPr>
            <p:nvPr/>
          </p:nvSpPr>
          <p:spPr bwMode="auto">
            <a:xfrm>
              <a:off x="4240637" y="4884788"/>
              <a:ext cx="650702" cy="157639"/>
            </a:xfrm>
            <a:custGeom>
              <a:avLst/>
              <a:gdLst>
                <a:gd name="T0" fmla="*/ 64 w 676"/>
                <a:gd name="T1" fmla="*/ 159 h 163"/>
                <a:gd name="T2" fmla="*/ 3 w 676"/>
                <a:gd name="T3" fmla="*/ 115 h 163"/>
                <a:gd name="T4" fmla="*/ 54 w 676"/>
                <a:gd name="T5" fmla="*/ 66 h 163"/>
                <a:gd name="T6" fmla="*/ 605 w 676"/>
                <a:gd name="T7" fmla="*/ 4 h 163"/>
                <a:gd name="T8" fmla="*/ 672 w 676"/>
                <a:gd name="T9" fmla="*/ 44 h 163"/>
                <a:gd name="T10" fmla="*/ 614 w 676"/>
                <a:gd name="T11" fmla="*/ 98 h 163"/>
                <a:gd name="T12" fmla="*/ 64 w 676"/>
                <a:gd name="T13" fmla="*/ 159 h 163"/>
              </a:gdLst>
              <a:ahLst/>
              <a:cxnLst>
                <a:cxn ang="0">
                  <a:pos x="T0" y="T1"/>
                </a:cxn>
                <a:cxn ang="0">
                  <a:pos x="T2" y="T3"/>
                </a:cxn>
                <a:cxn ang="0">
                  <a:pos x="T4" y="T5"/>
                </a:cxn>
                <a:cxn ang="0">
                  <a:pos x="T6" y="T7"/>
                </a:cxn>
                <a:cxn ang="0">
                  <a:pos x="T8" y="T9"/>
                </a:cxn>
                <a:cxn ang="0">
                  <a:pos x="T10" y="T11"/>
                </a:cxn>
                <a:cxn ang="0">
                  <a:pos x="T12" y="T13"/>
                </a:cxn>
              </a:cxnLst>
              <a:rect l="0" t="0" r="r" b="b"/>
              <a:pathLst>
                <a:path w="676" h="163">
                  <a:moveTo>
                    <a:pt x="64" y="159"/>
                  </a:moveTo>
                  <a:cubicBezTo>
                    <a:pt x="30" y="163"/>
                    <a:pt x="5" y="150"/>
                    <a:pt x="3" y="115"/>
                  </a:cubicBezTo>
                  <a:cubicBezTo>
                    <a:pt x="0" y="83"/>
                    <a:pt x="23" y="69"/>
                    <a:pt x="54" y="66"/>
                  </a:cubicBezTo>
                  <a:cubicBezTo>
                    <a:pt x="238" y="45"/>
                    <a:pt x="421" y="25"/>
                    <a:pt x="605" y="4"/>
                  </a:cubicBezTo>
                  <a:cubicBezTo>
                    <a:pt x="638" y="0"/>
                    <a:pt x="669" y="6"/>
                    <a:pt x="672" y="44"/>
                  </a:cubicBezTo>
                  <a:cubicBezTo>
                    <a:pt x="676" y="82"/>
                    <a:pt x="649" y="94"/>
                    <a:pt x="614" y="98"/>
                  </a:cubicBezTo>
                  <a:cubicBezTo>
                    <a:pt x="431" y="118"/>
                    <a:pt x="247" y="139"/>
                    <a:pt x="64" y="159"/>
                  </a:cubicBezTo>
                  <a:close/>
                </a:path>
              </a:pathLst>
            </a:custGeom>
            <a:grpFill/>
            <a:ln w="28575">
              <a:solidFill>
                <a:schemeClr val="bg1">
                  <a:lumMod val="85000"/>
                </a:schemeClr>
              </a:solidFill>
            </a:ln>
            <a:effectLst/>
          </p:spPr>
          <p:txBody>
            <a:bodyPr vert="horz" wrap="square" lIns="91440" tIns="45720" rIns="91440" bIns="45720" numCol="1" anchor="t" anchorCtr="0" compatLnSpc="1">
              <a:prstTxWarp prst="textNoShape">
                <a:avLst/>
              </a:prstTxWarp>
            </a:bodyPr>
            <a:lstStyle/>
            <a:p>
              <a:endParaRPr lang="en-IN"/>
            </a:p>
          </p:txBody>
        </p:sp>
        <p:sp>
          <p:nvSpPr>
            <p:cNvPr id="45" name="Freeform 12"/>
            <p:cNvSpPr>
              <a:spLocks/>
            </p:cNvSpPr>
            <p:nvPr/>
          </p:nvSpPr>
          <p:spPr bwMode="auto">
            <a:xfrm>
              <a:off x="4346125" y="5201250"/>
              <a:ext cx="434987" cy="132748"/>
            </a:xfrm>
            <a:custGeom>
              <a:avLst/>
              <a:gdLst>
                <a:gd name="T0" fmla="*/ 45 w 452"/>
                <a:gd name="T1" fmla="*/ 138 h 138"/>
                <a:gd name="T2" fmla="*/ 9 w 452"/>
                <a:gd name="T3" fmla="*/ 93 h 138"/>
                <a:gd name="T4" fmla="*/ 60 w 452"/>
                <a:gd name="T5" fmla="*/ 40 h 138"/>
                <a:gd name="T6" fmla="*/ 324 w 452"/>
                <a:gd name="T7" fmla="*/ 10 h 138"/>
                <a:gd name="T8" fmla="*/ 391 w 452"/>
                <a:gd name="T9" fmla="*/ 2 h 138"/>
                <a:gd name="T10" fmla="*/ 448 w 452"/>
                <a:gd name="T11" fmla="*/ 44 h 138"/>
                <a:gd name="T12" fmla="*/ 404 w 452"/>
                <a:gd name="T13" fmla="*/ 96 h 138"/>
                <a:gd name="T14" fmla="*/ 45 w 452"/>
                <a:gd name="T15" fmla="*/ 138 h 1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2" h="138">
                  <a:moveTo>
                    <a:pt x="45" y="138"/>
                  </a:moveTo>
                  <a:cubicBezTo>
                    <a:pt x="36" y="127"/>
                    <a:pt x="13" y="112"/>
                    <a:pt x="9" y="93"/>
                  </a:cubicBezTo>
                  <a:cubicBezTo>
                    <a:pt x="0" y="57"/>
                    <a:pt x="29" y="43"/>
                    <a:pt x="60" y="40"/>
                  </a:cubicBezTo>
                  <a:cubicBezTo>
                    <a:pt x="148" y="29"/>
                    <a:pt x="236" y="20"/>
                    <a:pt x="324" y="10"/>
                  </a:cubicBezTo>
                  <a:cubicBezTo>
                    <a:pt x="346" y="8"/>
                    <a:pt x="368" y="4"/>
                    <a:pt x="391" y="2"/>
                  </a:cubicBezTo>
                  <a:cubicBezTo>
                    <a:pt x="422" y="0"/>
                    <a:pt x="445" y="11"/>
                    <a:pt x="448" y="44"/>
                  </a:cubicBezTo>
                  <a:cubicBezTo>
                    <a:pt x="452" y="75"/>
                    <a:pt x="434" y="92"/>
                    <a:pt x="404" y="96"/>
                  </a:cubicBezTo>
                  <a:cubicBezTo>
                    <a:pt x="290" y="110"/>
                    <a:pt x="175" y="123"/>
                    <a:pt x="45" y="138"/>
                  </a:cubicBezTo>
                  <a:close/>
                </a:path>
              </a:pathLst>
            </a:custGeom>
            <a:grpFill/>
            <a:ln w="28575">
              <a:solidFill>
                <a:schemeClr val="bg1">
                  <a:lumMod val="85000"/>
                </a:schemeClr>
              </a:solidFill>
            </a:ln>
            <a:effectLst/>
          </p:spPr>
          <p:txBody>
            <a:bodyPr vert="horz" wrap="square" lIns="91440" tIns="45720" rIns="91440" bIns="45720" numCol="1" anchor="t" anchorCtr="0" compatLnSpc="1">
              <a:prstTxWarp prst="textNoShape">
                <a:avLst/>
              </a:prstTxWarp>
            </a:bodyPr>
            <a:lstStyle/>
            <a:p>
              <a:endParaRPr lang="en-IN"/>
            </a:p>
          </p:txBody>
        </p:sp>
        <p:sp>
          <p:nvSpPr>
            <p:cNvPr id="46" name="Freeform 13"/>
            <p:cNvSpPr>
              <a:spLocks/>
            </p:cNvSpPr>
            <p:nvPr/>
          </p:nvSpPr>
          <p:spPr bwMode="auto">
            <a:xfrm>
              <a:off x="3907582" y="3301295"/>
              <a:ext cx="1282440" cy="1570456"/>
            </a:xfrm>
            <a:custGeom>
              <a:avLst/>
              <a:gdLst>
                <a:gd name="T0" fmla="*/ 434 w 1331"/>
                <a:gd name="T1" fmla="*/ 175 h 1630"/>
                <a:gd name="T2" fmla="*/ 39 w 1331"/>
                <a:gd name="T3" fmla="*/ 836 h 1630"/>
                <a:gd name="T4" fmla="*/ 234 w 1331"/>
                <a:gd name="T5" fmla="*/ 1210 h 1630"/>
                <a:gd name="T6" fmla="*/ 349 w 1331"/>
                <a:gd name="T7" fmla="*/ 1486 h 1630"/>
                <a:gd name="T8" fmla="*/ 501 w 1331"/>
                <a:gd name="T9" fmla="*/ 1629 h 1630"/>
                <a:gd name="T10" fmla="*/ 681 w 1331"/>
                <a:gd name="T11" fmla="*/ 1630 h 1630"/>
                <a:gd name="T12" fmla="*/ 857 w 1331"/>
                <a:gd name="T13" fmla="*/ 1630 h 1630"/>
                <a:gd name="T14" fmla="*/ 1016 w 1331"/>
                <a:gd name="T15" fmla="*/ 1476 h 1630"/>
                <a:gd name="T16" fmla="*/ 1122 w 1331"/>
                <a:gd name="T17" fmla="*/ 1219 h 1630"/>
                <a:gd name="T18" fmla="*/ 1277 w 1331"/>
                <a:gd name="T19" fmla="*/ 988 h 1630"/>
                <a:gd name="T20" fmla="*/ 1331 w 1331"/>
                <a:gd name="T21" fmla="*/ 768 h 1630"/>
                <a:gd name="T22" fmla="*/ 434 w 1331"/>
                <a:gd name="T23" fmla="*/ 175 h 1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31" h="1630">
                  <a:moveTo>
                    <a:pt x="434" y="175"/>
                  </a:moveTo>
                  <a:cubicBezTo>
                    <a:pt x="168" y="284"/>
                    <a:pt x="0" y="562"/>
                    <a:pt x="39" y="836"/>
                  </a:cubicBezTo>
                  <a:cubicBezTo>
                    <a:pt x="59" y="983"/>
                    <a:pt x="138" y="1103"/>
                    <a:pt x="234" y="1210"/>
                  </a:cubicBezTo>
                  <a:cubicBezTo>
                    <a:pt x="306" y="1290"/>
                    <a:pt x="346" y="1378"/>
                    <a:pt x="349" y="1486"/>
                  </a:cubicBezTo>
                  <a:cubicBezTo>
                    <a:pt x="351" y="1575"/>
                    <a:pt x="410" y="1628"/>
                    <a:pt x="501" y="1629"/>
                  </a:cubicBezTo>
                  <a:cubicBezTo>
                    <a:pt x="561" y="1630"/>
                    <a:pt x="621" y="1630"/>
                    <a:pt x="681" y="1630"/>
                  </a:cubicBezTo>
                  <a:cubicBezTo>
                    <a:pt x="739" y="1630"/>
                    <a:pt x="798" y="1630"/>
                    <a:pt x="857" y="1630"/>
                  </a:cubicBezTo>
                  <a:cubicBezTo>
                    <a:pt x="958" y="1629"/>
                    <a:pt x="1012" y="1578"/>
                    <a:pt x="1016" y="1476"/>
                  </a:cubicBezTo>
                  <a:cubicBezTo>
                    <a:pt x="1020" y="1377"/>
                    <a:pt x="1060" y="1296"/>
                    <a:pt x="1122" y="1219"/>
                  </a:cubicBezTo>
                  <a:cubicBezTo>
                    <a:pt x="1180" y="1147"/>
                    <a:pt x="1237" y="1071"/>
                    <a:pt x="1277" y="988"/>
                  </a:cubicBezTo>
                  <a:cubicBezTo>
                    <a:pt x="1309" y="921"/>
                    <a:pt x="1331" y="842"/>
                    <a:pt x="1331" y="768"/>
                  </a:cubicBezTo>
                  <a:cubicBezTo>
                    <a:pt x="1331" y="309"/>
                    <a:pt x="860" y="0"/>
                    <a:pt x="434" y="175"/>
                  </a:cubicBezTo>
                  <a:close/>
                </a:path>
              </a:pathLst>
            </a:custGeom>
            <a:grpFill/>
            <a:ln w="28575">
              <a:solidFill>
                <a:schemeClr val="bg1">
                  <a:lumMod val="85000"/>
                </a:schemeClr>
              </a:solidFill>
            </a:ln>
            <a:effectLst/>
          </p:spPr>
          <p:txBody>
            <a:bodyPr vert="horz" wrap="square" lIns="91440" tIns="45720" rIns="91440" bIns="45720" numCol="1" anchor="t" anchorCtr="0" compatLnSpc="1">
              <a:prstTxWarp prst="textNoShape">
                <a:avLst/>
              </a:prstTxWarp>
            </a:bodyPr>
            <a:lstStyle/>
            <a:p>
              <a:endParaRPr lang="en-IN"/>
            </a:p>
          </p:txBody>
        </p:sp>
      </p:grpSp>
      <p:sp>
        <p:nvSpPr>
          <p:cNvPr id="47" name="Rectangle 46"/>
          <p:cNvSpPr/>
          <p:nvPr/>
        </p:nvSpPr>
        <p:spPr>
          <a:xfrm>
            <a:off x="2038518" y="4740142"/>
            <a:ext cx="913341" cy="389850"/>
          </a:xfrm>
          <a:prstGeom prst="rect">
            <a:avLst/>
          </a:prstGeom>
        </p:spPr>
        <p:txBody>
          <a:bodyPr wrap="square">
            <a:spAutoFit/>
          </a:bodyPr>
          <a:lstStyle/>
          <a:p>
            <a:pPr algn="ctr">
              <a:lnSpc>
                <a:spcPts val="2400"/>
              </a:lnSpc>
            </a:pPr>
            <a:r>
              <a:rPr lang="en-IN" sz="1600" b="1" dirty="0" smtClean="0">
                <a:latin typeface="+mj-lt"/>
                <a:cs typeface="Helvetica Neue" panose="02000503000000020004" pitchFamily="2" charset="0"/>
              </a:rPr>
              <a:t>Bank</a:t>
            </a:r>
            <a:endParaRPr lang="en-IN" sz="1600" b="1" dirty="0">
              <a:latin typeface="+mj-lt"/>
              <a:cs typeface="Helvetica Neue" panose="02000503000000020004" pitchFamily="2" charset="0"/>
            </a:endParaRPr>
          </a:p>
        </p:txBody>
      </p:sp>
      <p:sp>
        <p:nvSpPr>
          <p:cNvPr id="48" name="TextBox 47"/>
          <p:cNvSpPr txBox="1"/>
          <p:nvPr/>
        </p:nvSpPr>
        <p:spPr>
          <a:xfrm>
            <a:off x="215435" y="2659346"/>
            <a:ext cx="2237587" cy="369332"/>
          </a:xfrm>
          <a:prstGeom prst="rect">
            <a:avLst/>
          </a:prstGeom>
          <a:noFill/>
        </p:spPr>
        <p:txBody>
          <a:bodyPr wrap="none" rtlCol="0">
            <a:spAutoFit/>
          </a:bodyPr>
          <a:lstStyle/>
          <a:p>
            <a:r>
              <a:rPr lang="en-US" b="1" dirty="0" smtClean="0"/>
              <a:t>Why Bank is needed?</a:t>
            </a:r>
            <a:endParaRPr lang="en-US" b="1" dirty="0"/>
          </a:p>
        </p:txBody>
      </p:sp>
      <p:sp>
        <p:nvSpPr>
          <p:cNvPr id="49" name="Rectangle 48"/>
          <p:cNvSpPr/>
          <p:nvPr/>
        </p:nvSpPr>
        <p:spPr>
          <a:xfrm>
            <a:off x="147395" y="6826055"/>
            <a:ext cx="6550624" cy="2953982"/>
          </a:xfrm>
          <a:prstGeom prst="rect">
            <a:avLst/>
          </a:prstGeom>
          <a:ln w="12700" cmpd="sng"/>
        </p:spPr>
        <p:style>
          <a:lnRef idx="2">
            <a:schemeClr val="accent1"/>
          </a:lnRef>
          <a:fillRef idx="1">
            <a:schemeClr val="lt1"/>
          </a:fillRef>
          <a:effectRef idx="0">
            <a:schemeClr val="accent1"/>
          </a:effectRef>
          <a:fontRef idx="minor">
            <a:schemeClr val="dk1"/>
          </a:fontRef>
        </p:style>
        <p:txBody>
          <a:bodyPr rtlCol="0" anchor="ctr"/>
          <a:lstStyle/>
          <a:p>
            <a:pPr algn="ctr"/>
            <a:endParaRPr lang="en-US" dirty="0"/>
          </a:p>
        </p:txBody>
      </p:sp>
      <p:pic>
        <p:nvPicPr>
          <p:cNvPr id="50" name="Picture 49" descr="Indian_Passport.jp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55530" y="7486085"/>
            <a:ext cx="517668" cy="740476"/>
          </a:xfrm>
          <a:prstGeom prst="rect">
            <a:avLst/>
          </a:prstGeom>
        </p:spPr>
      </p:pic>
      <p:pic>
        <p:nvPicPr>
          <p:cNvPr id="51" name="Picture 50" descr="PAN.jp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313241" y="7460211"/>
            <a:ext cx="1219476" cy="761100"/>
          </a:xfrm>
          <a:prstGeom prst="rect">
            <a:avLst/>
          </a:prstGeom>
        </p:spPr>
      </p:pic>
      <p:pic>
        <p:nvPicPr>
          <p:cNvPr id="52" name="Picture 51" descr="TIE-profile-placeholder_0.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820044" y="8678885"/>
            <a:ext cx="634816" cy="916957"/>
          </a:xfrm>
          <a:prstGeom prst="rect">
            <a:avLst/>
          </a:prstGeom>
        </p:spPr>
      </p:pic>
      <p:pic>
        <p:nvPicPr>
          <p:cNvPr id="53" name="Picture 52" descr="Voter_ID_Card_Rachana1.jp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778933" y="8535791"/>
            <a:ext cx="773246" cy="1060051"/>
          </a:xfrm>
          <a:prstGeom prst="rect">
            <a:avLst/>
          </a:prstGeom>
        </p:spPr>
      </p:pic>
      <p:pic>
        <p:nvPicPr>
          <p:cNvPr id="54" name="Picture 53" descr="generated-aadhar-card.jpg"/>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42787" y="8535791"/>
            <a:ext cx="1172570" cy="1060051"/>
          </a:xfrm>
          <a:prstGeom prst="rect">
            <a:avLst/>
          </a:prstGeom>
        </p:spPr>
      </p:pic>
      <p:pic>
        <p:nvPicPr>
          <p:cNvPr id="55" name="Picture 54" descr="MNREGA.jpg"/>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3577199" y="8678885"/>
            <a:ext cx="753661" cy="817531"/>
          </a:xfrm>
          <a:prstGeom prst="rect">
            <a:avLst/>
          </a:prstGeom>
        </p:spPr>
      </p:pic>
      <p:pic>
        <p:nvPicPr>
          <p:cNvPr id="56" name="Picture 55" descr="License.jpg"/>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2820044" y="7525273"/>
            <a:ext cx="1163234" cy="701288"/>
          </a:xfrm>
          <a:prstGeom prst="rect">
            <a:avLst/>
          </a:prstGeom>
        </p:spPr>
      </p:pic>
      <p:sp>
        <p:nvSpPr>
          <p:cNvPr id="57" name="Rectangle 56"/>
          <p:cNvSpPr/>
          <p:nvPr/>
        </p:nvSpPr>
        <p:spPr>
          <a:xfrm>
            <a:off x="4683511" y="7551747"/>
            <a:ext cx="1933110" cy="1590536"/>
          </a:xfrm>
          <a:prstGeom prst="rect">
            <a:avLst/>
          </a:prstGeom>
          <a:solidFill>
            <a:schemeClr val="accent5">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r>
              <a:rPr lang="en-US" sz="1400" b="1" dirty="0" smtClean="0">
                <a:solidFill>
                  <a:schemeClr val="tx2">
                    <a:lumMod val="50000"/>
                  </a:schemeClr>
                </a:solidFill>
              </a:rPr>
              <a:t>In case of no official documents</a:t>
            </a:r>
          </a:p>
          <a:p>
            <a:endParaRPr lang="en-US" sz="1050" b="1" dirty="0" smtClean="0">
              <a:solidFill>
                <a:schemeClr val="tx2">
                  <a:lumMod val="50000"/>
                </a:schemeClr>
              </a:solidFill>
            </a:endParaRPr>
          </a:p>
          <a:p>
            <a:r>
              <a:rPr lang="en-US" sz="1050" b="1" u="sng" dirty="0" smtClean="0">
                <a:solidFill>
                  <a:schemeClr val="tx2">
                    <a:lumMod val="50000"/>
                  </a:schemeClr>
                </a:solidFill>
              </a:rPr>
              <a:t>“Small Accounts”</a:t>
            </a:r>
            <a:r>
              <a:rPr lang="en-US" sz="1050" dirty="0" smtClean="0">
                <a:solidFill>
                  <a:schemeClr val="tx2">
                    <a:lumMod val="50000"/>
                  </a:schemeClr>
                </a:solidFill>
              </a:rPr>
              <a:t> can be opened by submitting recent photograph and putting signature or thumb impression in the presence of Bank Official</a:t>
            </a:r>
            <a:endParaRPr lang="en-US" sz="1050" dirty="0">
              <a:solidFill>
                <a:schemeClr val="tx2">
                  <a:lumMod val="50000"/>
                </a:schemeClr>
              </a:solidFill>
            </a:endParaRPr>
          </a:p>
        </p:txBody>
      </p:sp>
      <p:sp>
        <p:nvSpPr>
          <p:cNvPr id="58" name="TextBox 57"/>
          <p:cNvSpPr txBox="1"/>
          <p:nvPr/>
        </p:nvSpPr>
        <p:spPr>
          <a:xfrm>
            <a:off x="298830" y="6951253"/>
            <a:ext cx="4084922" cy="369332"/>
          </a:xfrm>
          <a:prstGeom prst="rect">
            <a:avLst/>
          </a:prstGeom>
          <a:noFill/>
        </p:spPr>
        <p:txBody>
          <a:bodyPr wrap="none" rtlCol="0">
            <a:spAutoFit/>
          </a:bodyPr>
          <a:lstStyle/>
          <a:p>
            <a:r>
              <a:rPr lang="en-US" b="1" dirty="0" smtClean="0"/>
              <a:t>Documents for Opening of Bank Account</a:t>
            </a:r>
            <a:endParaRPr lang="en-US" b="1" dirty="0"/>
          </a:p>
        </p:txBody>
      </p:sp>
      <p:sp>
        <p:nvSpPr>
          <p:cNvPr id="2" name="TextBox 1"/>
          <p:cNvSpPr txBox="1"/>
          <p:nvPr/>
        </p:nvSpPr>
        <p:spPr>
          <a:xfrm>
            <a:off x="286087" y="8175955"/>
            <a:ext cx="725454" cy="276999"/>
          </a:xfrm>
          <a:prstGeom prst="rect">
            <a:avLst/>
          </a:prstGeom>
          <a:noFill/>
        </p:spPr>
        <p:txBody>
          <a:bodyPr wrap="none" rtlCol="0">
            <a:spAutoFit/>
          </a:bodyPr>
          <a:lstStyle/>
          <a:p>
            <a:r>
              <a:rPr lang="en-US" sz="1200" dirty="0" smtClean="0"/>
              <a:t>Passport</a:t>
            </a:r>
            <a:endParaRPr lang="en-US" sz="1200" dirty="0"/>
          </a:p>
        </p:txBody>
      </p:sp>
      <p:sp>
        <p:nvSpPr>
          <p:cNvPr id="59" name="TextBox 58"/>
          <p:cNvSpPr txBox="1"/>
          <p:nvPr/>
        </p:nvSpPr>
        <p:spPr>
          <a:xfrm>
            <a:off x="1556062" y="8175955"/>
            <a:ext cx="743788" cy="276999"/>
          </a:xfrm>
          <a:prstGeom prst="rect">
            <a:avLst/>
          </a:prstGeom>
          <a:noFill/>
        </p:spPr>
        <p:txBody>
          <a:bodyPr wrap="none" rtlCol="0">
            <a:spAutoFit/>
          </a:bodyPr>
          <a:lstStyle/>
          <a:p>
            <a:r>
              <a:rPr lang="en-US" sz="1200" dirty="0" smtClean="0"/>
              <a:t>Pan Card</a:t>
            </a:r>
            <a:endParaRPr lang="en-US" sz="1200" dirty="0"/>
          </a:p>
        </p:txBody>
      </p:sp>
      <p:sp>
        <p:nvSpPr>
          <p:cNvPr id="60" name="TextBox 59"/>
          <p:cNvSpPr txBox="1"/>
          <p:nvPr/>
        </p:nvSpPr>
        <p:spPr>
          <a:xfrm>
            <a:off x="2859091" y="8175955"/>
            <a:ext cx="1120820" cy="276999"/>
          </a:xfrm>
          <a:prstGeom prst="rect">
            <a:avLst/>
          </a:prstGeom>
          <a:noFill/>
        </p:spPr>
        <p:txBody>
          <a:bodyPr wrap="none" rtlCol="0">
            <a:spAutoFit/>
          </a:bodyPr>
          <a:lstStyle/>
          <a:p>
            <a:r>
              <a:rPr lang="en-US" sz="1200" dirty="0" smtClean="0"/>
              <a:t>Driving License</a:t>
            </a:r>
            <a:endParaRPr lang="en-US" sz="1200" dirty="0"/>
          </a:p>
        </p:txBody>
      </p:sp>
      <p:sp>
        <p:nvSpPr>
          <p:cNvPr id="61" name="TextBox 60"/>
          <p:cNvSpPr txBox="1"/>
          <p:nvPr/>
        </p:nvSpPr>
        <p:spPr>
          <a:xfrm>
            <a:off x="482296" y="9492622"/>
            <a:ext cx="961546" cy="276999"/>
          </a:xfrm>
          <a:prstGeom prst="rect">
            <a:avLst/>
          </a:prstGeom>
          <a:noFill/>
        </p:spPr>
        <p:txBody>
          <a:bodyPr wrap="none" rtlCol="0">
            <a:spAutoFit/>
          </a:bodyPr>
          <a:lstStyle/>
          <a:p>
            <a:r>
              <a:rPr lang="en-US" sz="1200" dirty="0" err="1" smtClean="0"/>
              <a:t>Aadhar</a:t>
            </a:r>
            <a:r>
              <a:rPr lang="en-US" sz="1200" dirty="0" smtClean="0"/>
              <a:t> Card</a:t>
            </a:r>
            <a:endParaRPr lang="en-US" sz="1200" dirty="0"/>
          </a:p>
        </p:txBody>
      </p:sp>
      <p:sp>
        <p:nvSpPr>
          <p:cNvPr id="62" name="TextBox 61"/>
          <p:cNvSpPr txBox="1"/>
          <p:nvPr/>
        </p:nvSpPr>
        <p:spPr>
          <a:xfrm>
            <a:off x="1621392" y="9492622"/>
            <a:ext cx="1014370" cy="276999"/>
          </a:xfrm>
          <a:prstGeom prst="rect">
            <a:avLst/>
          </a:prstGeom>
          <a:noFill/>
        </p:spPr>
        <p:txBody>
          <a:bodyPr wrap="none" rtlCol="0">
            <a:spAutoFit/>
          </a:bodyPr>
          <a:lstStyle/>
          <a:p>
            <a:r>
              <a:rPr lang="en-US" sz="1200" dirty="0" smtClean="0"/>
              <a:t>Voter Id Card</a:t>
            </a:r>
            <a:endParaRPr lang="en-US" sz="1200" dirty="0"/>
          </a:p>
        </p:txBody>
      </p:sp>
      <p:sp>
        <p:nvSpPr>
          <p:cNvPr id="63" name="TextBox 62"/>
          <p:cNvSpPr txBox="1"/>
          <p:nvPr/>
        </p:nvSpPr>
        <p:spPr>
          <a:xfrm>
            <a:off x="2720252" y="9469902"/>
            <a:ext cx="920369" cy="276999"/>
          </a:xfrm>
          <a:prstGeom prst="rect">
            <a:avLst/>
          </a:prstGeom>
          <a:noFill/>
        </p:spPr>
        <p:txBody>
          <a:bodyPr wrap="none" rtlCol="0">
            <a:spAutoFit/>
          </a:bodyPr>
          <a:lstStyle/>
          <a:p>
            <a:r>
              <a:rPr lang="en-US" sz="1200" dirty="0" smtClean="0"/>
              <a:t>Photograph</a:t>
            </a:r>
            <a:endParaRPr lang="en-US" sz="1200" dirty="0"/>
          </a:p>
        </p:txBody>
      </p:sp>
      <p:sp>
        <p:nvSpPr>
          <p:cNvPr id="64" name="TextBox 63"/>
          <p:cNvSpPr txBox="1"/>
          <p:nvPr/>
        </p:nvSpPr>
        <p:spPr>
          <a:xfrm>
            <a:off x="3523093" y="9503038"/>
            <a:ext cx="1072229" cy="276999"/>
          </a:xfrm>
          <a:prstGeom prst="rect">
            <a:avLst/>
          </a:prstGeom>
          <a:noFill/>
        </p:spPr>
        <p:txBody>
          <a:bodyPr wrap="none" rtlCol="0">
            <a:spAutoFit/>
          </a:bodyPr>
          <a:lstStyle/>
          <a:p>
            <a:r>
              <a:rPr lang="en-US" sz="1200" dirty="0" err="1" smtClean="0"/>
              <a:t>Manrega</a:t>
            </a:r>
            <a:r>
              <a:rPr lang="en-US" sz="1200" dirty="0" smtClean="0"/>
              <a:t> Card</a:t>
            </a:r>
            <a:endParaRPr lang="en-US" sz="1200" dirty="0"/>
          </a:p>
        </p:txBody>
      </p:sp>
    </p:spTree>
    <p:extLst>
      <p:ext uri="{BB962C8B-B14F-4D97-AF65-F5344CB8AC3E}">
        <p14:creationId xmlns:p14="http://schemas.microsoft.com/office/powerpoint/2010/main" val="456512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147395" y="135216"/>
            <a:ext cx="6554808" cy="2569494"/>
          </a:xfrm>
          <a:prstGeom prst="rect">
            <a:avLst/>
          </a:prstGeom>
          <a:ln w="12700" cmpd="sng"/>
        </p:spPr>
        <p:style>
          <a:lnRef idx="2">
            <a:schemeClr val="accent1"/>
          </a:lnRef>
          <a:fillRef idx="1">
            <a:schemeClr val="lt1"/>
          </a:fillRef>
          <a:effectRef idx="0">
            <a:schemeClr val="accent1"/>
          </a:effectRef>
          <a:fontRef idx="minor">
            <a:schemeClr val="dk1"/>
          </a:fontRef>
        </p:style>
        <p:txBody>
          <a:bodyPr rtlCol="0" anchor="ctr"/>
          <a:lstStyle/>
          <a:p>
            <a:pPr algn="ctr"/>
            <a:endParaRPr lang="en-US" dirty="0"/>
          </a:p>
        </p:txBody>
      </p:sp>
      <p:grpSp>
        <p:nvGrpSpPr>
          <p:cNvPr id="11" name="Group 10"/>
          <p:cNvGrpSpPr/>
          <p:nvPr/>
        </p:nvGrpSpPr>
        <p:grpSpPr>
          <a:xfrm>
            <a:off x="323766" y="613256"/>
            <a:ext cx="945063" cy="945063"/>
            <a:chOff x="1078136" y="2046464"/>
            <a:chExt cx="1303849" cy="1303849"/>
          </a:xfrm>
        </p:grpSpPr>
        <p:sp>
          <p:nvSpPr>
            <p:cNvPr id="4" name="Oval 3"/>
            <p:cNvSpPr/>
            <p:nvPr/>
          </p:nvSpPr>
          <p:spPr>
            <a:xfrm>
              <a:off x="1078136" y="2046464"/>
              <a:ext cx="1303849" cy="1303849"/>
            </a:xfrm>
            <a:prstGeom prst="ellipse">
              <a:avLst/>
            </a:prstGeom>
            <a:solidFill>
              <a:srgbClr val="FCE55B"/>
            </a:solidFill>
            <a:ln w="76200">
              <a:solidFill>
                <a:schemeClr val="bg1"/>
              </a:solidFill>
            </a:ln>
            <a:effectLst>
              <a:outerShdw blurRad="50800" dist="50800" dir="5400000" algn="ctr" rotWithShape="0">
                <a:srgbClr val="000000">
                  <a:alpha val="1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00366" y="2168391"/>
              <a:ext cx="887824" cy="1040818"/>
            </a:xfrm>
            <a:prstGeom prst="rect">
              <a:avLst/>
            </a:prstGeom>
          </p:spPr>
        </p:pic>
      </p:grpSp>
      <p:grpSp>
        <p:nvGrpSpPr>
          <p:cNvPr id="14" name="Group 13"/>
          <p:cNvGrpSpPr/>
          <p:nvPr/>
        </p:nvGrpSpPr>
        <p:grpSpPr>
          <a:xfrm>
            <a:off x="1566339" y="616330"/>
            <a:ext cx="973450" cy="973450"/>
            <a:chOff x="4093032" y="1441395"/>
            <a:chExt cx="1303849" cy="1303849"/>
          </a:xfrm>
        </p:grpSpPr>
        <p:sp>
          <p:nvSpPr>
            <p:cNvPr id="6" name="Oval 5"/>
            <p:cNvSpPr/>
            <p:nvPr/>
          </p:nvSpPr>
          <p:spPr>
            <a:xfrm>
              <a:off x="4093032" y="1441395"/>
              <a:ext cx="1303849" cy="1303849"/>
            </a:xfrm>
            <a:prstGeom prst="ellipse">
              <a:avLst/>
            </a:prstGeom>
            <a:solidFill>
              <a:srgbClr val="269FA2"/>
            </a:solidFill>
            <a:ln w="76200">
              <a:solidFill>
                <a:schemeClr val="bg1"/>
              </a:solidFill>
            </a:ln>
            <a:effectLst>
              <a:outerShdw blurRad="50800" dist="50800" dir="5400000" algn="ctr" rotWithShape="0">
                <a:srgbClr val="000000">
                  <a:alpha val="1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7" name="Picture 6" descr="savings.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80530" y="1533272"/>
              <a:ext cx="1045588" cy="976986"/>
            </a:xfrm>
            <a:prstGeom prst="rect">
              <a:avLst/>
            </a:prstGeom>
          </p:spPr>
        </p:pic>
      </p:grpSp>
      <p:grpSp>
        <p:nvGrpSpPr>
          <p:cNvPr id="15" name="Group 14"/>
          <p:cNvGrpSpPr/>
          <p:nvPr/>
        </p:nvGrpSpPr>
        <p:grpSpPr>
          <a:xfrm>
            <a:off x="2951337" y="613256"/>
            <a:ext cx="964169" cy="964169"/>
            <a:chOff x="3440927" y="2973669"/>
            <a:chExt cx="1303849" cy="1303849"/>
          </a:xfrm>
        </p:grpSpPr>
        <p:sp>
          <p:nvSpPr>
            <p:cNvPr id="8" name="Oval 7"/>
            <p:cNvSpPr/>
            <p:nvPr/>
          </p:nvSpPr>
          <p:spPr>
            <a:xfrm>
              <a:off x="3440927" y="2973669"/>
              <a:ext cx="1303849" cy="1303849"/>
            </a:xfrm>
            <a:prstGeom prst="ellipse">
              <a:avLst/>
            </a:prstGeom>
            <a:solidFill>
              <a:srgbClr val="FFC000"/>
            </a:solidFill>
            <a:ln w="76200">
              <a:solidFill>
                <a:schemeClr val="bg1"/>
              </a:solidFill>
            </a:ln>
            <a:effectLst>
              <a:outerShdw blurRad="50800" dist="50800" dir="5400000" algn="ctr" rotWithShape="0">
                <a:srgbClr val="000000">
                  <a:alpha val="1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9" name="Picture 8" descr="overdrafts.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31105" y="3209209"/>
              <a:ext cx="1123853" cy="764302"/>
            </a:xfrm>
            <a:prstGeom prst="rect">
              <a:avLst/>
            </a:prstGeom>
          </p:spPr>
        </p:pic>
      </p:grpSp>
      <p:sp>
        <p:nvSpPr>
          <p:cNvPr id="12" name="Rectangle 11"/>
          <p:cNvSpPr/>
          <p:nvPr/>
        </p:nvSpPr>
        <p:spPr>
          <a:xfrm>
            <a:off x="307549" y="1588206"/>
            <a:ext cx="987269" cy="584776"/>
          </a:xfrm>
          <a:prstGeom prst="rect">
            <a:avLst/>
          </a:prstGeom>
        </p:spPr>
        <p:txBody>
          <a:bodyPr wrap="none">
            <a:spAutoFit/>
          </a:bodyPr>
          <a:lstStyle/>
          <a:p>
            <a:pPr algn="ctr"/>
            <a:r>
              <a:rPr lang="en-US" sz="1600" dirty="0">
                <a:solidFill>
                  <a:srgbClr val="984807"/>
                </a:solidFill>
              </a:rPr>
              <a:t>Recurring </a:t>
            </a:r>
            <a:endParaRPr lang="en-US" sz="1600" dirty="0" smtClean="0">
              <a:solidFill>
                <a:srgbClr val="984807"/>
              </a:solidFill>
            </a:endParaRPr>
          </a:p>
          <a:p>
            <a:pPr algn="ctr"/>
            <a:r>
              <a:rPr lang="en-US" sz="1600" dirty="0" smtClean="0">
                <a:solidFill>
                  <a:srgbClr val="984807"/>
                </a:solidFill>
              </a:rPr>
              <a:t>Account </a:t>
            </a:r>
            <a:endParaRPr lang="en-US" sz="1600" dirty="0">
              <a:solidFill>
                <a:srgbClr val="984807"/>
              </a:solidFill>
            </a:endParaRPr>
          </a:p>
        </p:txBody>
      </p:sp>
      <p:sp>
        <p:nvSpPr>
          <p:cNvPr id="13" name="TextBox 12"/>
          <p:cNvSpPr txBox="1"/>
          <p:nvPr/>
        </p:nvSpPr>
        <p:spPr>
          <a:xfrm>
            <a:off x="1481542" y="1580312"/>
            <a:ext cx="1269891" cy="584776"/>
          </a:xfrm>
          <a:prstGeom prst="rect">
            <a:avLst/>
          </a:prstGeom>
          <a:noFill/>
        </p:spPr>
        <p:txBody>
          <a:bodyPr wrap="square" rtlCol="0">
            <a:spAutoFit/>
          </a:bodyPr>
          <a:lstStyle/>
          <a:p>
            <a:pPr algn="ctr"/>
            <a:r>
              <a:rPr lang="en-US" sz="1600" dirty="0">
                <a:solidFill>
                  <a:schemeClr val="accent6">
                    <a:lumMod val="50000"/>
                  </a:schemeClr>
                </a:solidFill>
              </a:rPr>
              <a:t>Saving </a:t>
            </a:r>
            <a:r>
              <a:rPr lang="en-US" sz="1600" dirty="0" smtClean="0">
                <a:solidFill>
                  <a:schemeClr val="accent6">
                    <a:lumMod val="50000"/>
                  </a:schemeClr>
                </a:solidFill>
              </a:rPr>
              <a:t>Account</a:t>
            </a:r>
            <a:endParaRPr lang="en-US" sz="1600" dirty="0">
              <a:solidFill>
                <a:schemeClr val="accent6">
                  <a:lumMod val="50000"/>
                </a:schemeClr>
              </a:solidFill>
            </a:endParaRPr>
          </a:p>
        </p:txBody>
      </p:sp>
      <p:sp>
        <p:nvSpPr>
          <p:cNvPr id="16" name="Rectangle 15"/>
          <p:cNvSpPr/>
          <p:nvPr/>
        </p:nvSpPr>
        <p:spPr>
          <a:xfrm>
            <a:off x="2865167" y="1593230"/>
            <a:ext cx="1085881" cy="584776"/>
          </a:xfrm>
          <a:prstGeom prst="rect">
            <a:avLst/>
          </a:prstGeom>
        </p:spPr>
        <p:txBody>
          <a:bodyPr wrap="square">
            <a:spAutoFit/>
          </a:bodyPr>
          <a:lstStyle/>
          <a:p>
            <a:pPr algn="ctr"/>
            <a:r>
              <a:rPr lang="en-US" sz="1600" dirty="0">
                <a:solidFill>
                  <a:srgbClr val="984807"/>
                </a:solidFill>
              </a:rPr>
              <a:t>Fixed Deposit</a:t>
            </a:r>
          </a:p>
        </p:txBody>
      </p:sp>
      <p:sp>
        <p:nvSpPr>
          <p:cNvPr id="17" name="TextBox 16"/>
          <p:cNvSpPr txBox="1"/>
          <p:nvPr/>
        </p:nvSpPr>
        <p:spPr>
          <a:xfrm>
            <a:off x="239243" y="130606"/>
            <a:ext cx="1851789" cy="369332"/>
          </a:xfrm>
          <a:prstGeom prst="rect">
            <a:avLst/>
          </a:prstGeom>
          <a:noFill/>
        </p:spPr>
        <p:txBody>
          <a:bodyPr wrap="none" rtlCol="0">
            <a:spAutoFit/>
          </a:bodyPr>
          <a:lstStyle/>
          <a:p>
            <a:r>
              <a:rPr lang="en-US" b="1" dirty="0" smtClean="0"/>
              <a:t>Banking Products</a:t>
            </a:r>
            <a:endParaRPr lang="en-US" b="1" dirty="0"/>
          </a:p>
        </p:txBody>
      </p:sp>
      <p:sp>
        <p:nvSpPr>
          <p:cNvPr id="18" name="Rectangle 17"/>
          <p:cNvSpPr/>
          <p:nvPr/>
        </p:nvSpPr>
        <p:spPr>
          <a:xfrm>
            <a:off x="121662" y="2071234"/>
            <a:ext cx="1465703" cy="507831"/>
          </a:xfrm>
          <a:prstGeom prst="rect">
            <a:avLst/>
          </a:prstGeom>
        </p:spPr>
        <p:txBody>
          <a:bodyPr wrap="square">
            <a:spAutoFit/>
          </a:bodyPr>
          <a:lstStyle/>
          <a:p>
            <a:pPr algn="ctr"/>
            <a:r>
              <a:rPr lang="en-US" sz="900" dirty="0">
                <a:solidFill>
                  <a:srgbClr val="10253F"/>
                </a:solidFill>
              </a:rPr>
              <a:t>Monthly savings. Interest paid higher than savings bank account.</a:t>
            </a:r>
          </a:p>
        </p:txBody>
      </p:sp>
      <p:sp>
        <p:nvSpPr>
          <p:cNvPr id="19" name="Rectangle 18"/>
          <p:cNvSpPr/>
          <p:nvPr/>
        </p:nvSpPr>
        <p:spPr>
          <a:xfrm>
            <a:off x="1416684" y="2084327"/>
            <a:ext cx="1648370" cy="507831"/>
          </a:xfrm>
          <a:prstGeom prst="rect">
            <a:avLst/>
          </a:prstGeom>
        </p:spPr>
        <p:txBody>
          <a:bodyPr wrap="square">
            <a:spAutoFit/>
          </a:bodyPr>
          <a:lstStyle/>
          <a:p>
            <a:pPr algn="ctr"/>
            <a:r>
              <a:rPr lang="en-US" sz="900" dirty="0">
                <a:solidFill>
                  <a:srgbClr val="10253F"/>
                </a:solidFill>
              </a:rPr>
              <a:t>Normal transaction, flexibility for deposit and withdraws, passbook and </a:t>
            </a:r>
            <a:r>
              <a:rPr lang="en-US" sz="900" dirty="0" err="1">
                <a:solidFill>
                  <a:srgbClr val="10253F"/>
                </a:solidFill>
              </a:rPr>
              <a:t>cheque</a:t>
            </a:r>
            <a:r>
              <a:rPr lang="en-US" sz="900" dirty="0">
                <a:solidFill>
                  <a:srgbClr val="10253F"/>
                </a:solidFill>
              </a:rPr>
              <a:t> </a:t>
            </a:r>
            <a:r>
              <a:rPr lang="en-US" sz="900" dirty="0" err="1">
                <a:solidFill>
                  <a:srgbClr val="10253F"/>
                </a:solidFill>
              </a:rPr>
              <a:t>book,etc</a:t>
            </a:r>
            <a:endParaRPr lang="en-US" sz="900" dirty="0">
              <a:solidFill>
                <a:srgbClr val="10253F"/>
              </a:solidFill>
            </a:endParaRPr>
          </a:p>
        </p:txBody>
      </p:sp>
      <p:sp>
        <p:nvSpPr>
          <p:cNvPr id="20" name="Rectangle 19"/>
          <p:cNvSpPr/>
          <p:nvPr/>
        </p:nvSpPr>
        <p:spPr>
          <a:xfrm>
            <a:off x="2916056" y="2094754"/>
            <a:ext cx="1176088" cy="507831"/>
          </a:xfrm>
          <a:prstGeom prst="rect">
            <a:avLst/>
          </a:prstGeom>
        </p:spPr>
        <p:txBody>
          <a:bodyPr wrap="square">
            <a:spAutoFit/>
          </a:bodyPr>
          <a:lstStyle/>
          <a:p>
            <a:pPr algn="ctr"/>
            <a:r>
              <a:rPr lang="en-US" sz="900" dirty="0">
                <a:solidFill>
                  <a:srgbClr val="10253F"/>
                </a:solidFill>
              </a:rPr>
              <a:t>Fixed deposit for 7 days to 10 years, higher interest.</a:t>
            </a:r>
          </a:p>
        </p:txBody>
      </p:sp>
      <p:sp>
        <p:nvSpPr>
          <p:cNvPr id="21" name="TextBox 20"/>
          <p:cNvSpPr txBox="1"/>
          <p:nvPr/>
        </p:nvSpPr>
        <p:spPr>
          <a:xfrm>
            <a:off x="4130580" y="1592356"/>
            <a:ext cx="1229261" cy="584776"/>
          </a:xfrm>
          <a:prstGeom prst="rect">
            <a:avLst/>
          </a:prstGeom>
          <a:noFill/>
        </p:spPr>
        <p:txBody>
          <a:bodyPr wrap="square" rtlCol="0">
            <a:spAutoFit/>
          </a:bodyPr>
          <a:lstStyle/>
          <a:p>
            <a:pPr algn="ctr"/>
            <a:r>
              <a:rPr lang="en-US" sz="1600" dirty="0" smtClean="0">
                <a:solidFill>
                  <a:schemeClr val="accent6">
                    <a:lumMod val="50000"/>
                  </a:schemeClr>
                </a:solidFill>
              </a:rPr>
              <a:t>Education</a:t>
            </a:r>
            <a:r>
              <a:rPr lang="en-US" sz="1600" dirty="0" smtClean="0">
                <a:solidFill>
                  <a:srgbClr val="984807"/>
                </a:solidFill>
              </a:rPr>
              <a:t> Loans</a:t>
            </a:r>
            <a:endParaRPr lang="en-US" sz="1600" dirty="0">
              <a:solidFill>
                <a:srgbClr val="984807"/>
              </a:solidFill>
              <a:latin typeface="+mj-lt"/>
            </a:endParaRPr>
          </a:p>
        </p:txBody>
      </p:sp>
      <p:sp>
        <p:nvSpPr>
          <p:cNvPr id="22" name="Rectangle 21"/>
          <p:cNvSpPr/>
          <p:nvPr/>
        </p:nvSpPr>
        <p:spPr>
          <a:xfrm>
            <a:off x="3861968" y="2085647"/>
            <a:ext cx="1580179" cy="507831"/>
          </a:xfrm>
          <a:prstGeom prst="rect">
            <a:avLst/>
          </a:prstGeom>
        </p:spPr>
        <p:txBody>
          <a:bodyPr wrap="square">
            <a:spAutoFit/>
          </a:bodyPr>
          <a:lstStyle/>
          <a:p>
            <a:pPr algn="ctr"/>
            <a:r>
              <a:rPr lang="en-US" sz="900" dirty="0"/>
              <a:t>Pursuing H</a:t>
            </a:r>
            <a:r>
              <a:rPr lang="en-US" sz="900" dirty="0" smtClean="0"/>
              <a:t>igher/Vocational  </a:t>
            </a:r>
            <a:r>
              <a:rPr lang="en-US" sz="900" dirty="0"/>
              <a:t>studies in India </a:t>
            </a:r>
            <a:r>
              <a:rPr lang="en-US" sz="900" dirty="0" smtClean="0"/>
              <a:t>maximum 10 </a:t>
            </a:r>
            <a:r>
              <a:rPr lang="en-US" sz="900" dirty="0"/>
              <a:t>lakhs and </a:t>
            </a:r>
            <a:r>
              <a:rPr lang="en-US" sz="900" dirty="0" smtClean="0"/>
              <a:t>abroad </a:t>
            </a:r>
            <a:r>
              <a:rPr lang="en-US" sz="900" dirty="0"/>
              <a:t>20 lakhs</a:t>
            </a:r>
            <a:r>
              <a:rPr lang="en-US" sz="900" dirty="0" smtClean="0"/>
              <a:t>.</a:t>
            </a:r>
          </a:p>
        </p:txBody>
      </p:sp>
      <p:grpSp>
        <p:nvGrpSpPr>
          <p:cNvPr id="27" name="Group 26"/>
          <p:cNvGrpSpPr/>
          <p:nvPr/>
        </p:nvGrpSpPr>
        <p:grpSpPr>
          <a:xfrm>
            <a:off x="3951048" y="613256"/>
            <a:ext cx="1539227" cy="979974"/>
            <a:chOff x="1518802" y="1031626"/>
            <a:chExt cx="2092286" cy="1332089"/>
          </a:xfrm>
        </p:grpSpPr>
        <p:sp>
          <p:nvSpPr>
            <p:cNvPr id="25" name="Oval 24"/>
            <p:cNvSpPr/>
            <p:nvPr/>
          </p:nvSpPr>
          <p:spPr>
            <a:xfrm>
              <a:off x="1922164" y="1047142"/>
              <a:ext cx="1303849" cy="1303849"/>
            </a:xfrm>
            <a:prstGeom prst="ellipse">
              <a:avLst/>
            </a:prstGeom>
            <a:solidFill>
              <a:srgbClr val="4ED3D6"/>
            </a:solidFill>
            <a:ln w="76200">
              <a:solidFill>
                <a:schemeClr val="bg1"/>
              </a:solidFill>
            </a:ln>
            <a:effectLst>
              <a:outerShdw blurRad="50800" dist="50800" dir="5400000" algn="ctr" rotWithShape="0">
                <a:srgbClr val="000000">
                  <a:alpha val="1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26" name="Picture 25" descr="higher-education-icon-300x191.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18802" y="1031626"/>
              <a:ext cx="2092286" cy="1332089"/>
            </a:xfrm>
            <a:prstGeom prst="rect">
              <a:avLst/>
            </a:prstGeom>
          </p:spPr>
        </p:pic>
      </p:grpSp>
      <p:grpSp>
        <p:nvGrpSpPr>
          <p:cNvPr id="28" name="Group 27"/>
          <p:cNvGrpSpPr/>
          <p:nvPr/>
        </p:nvGrpSpPr>
        <p:grpSpPr>
          <a:xfrm>
            <a:off x="5583595" y="626308"/>
            <a:ext cx="944654" cy="944654"/>
            <a:chOff x="5689416" y="1047142"/>
            <a:chExt cx="1303849" cy="1303849"/>
          </a:xfrm>
        </p:grpSpPr>
        <p:sp>
          <p:nvSpPr>
            <p:cNvPr id="29" name="Oval 28"/>
            <p:cNvSpPr/>
            <p:nvPr/>
          </p:nvSpPr>
          <p:spPr>
            <a:xfrm>
              <a:off x="5689416" y="1047142"/>
              <a:ext cx="1303849" cy="1303849"/>
            </a:xfrm>
            <a:prstGeom prst="ellipse">
              <a:avLst/>
            </a:prstGeom>
            <a:solidFill>
              <a:srgbClr val="FBE03B"/>
            </a:solidFill>
            <a:ln w="76200">
              <a:solidFill>
                <a:schemeClr val="bg1"/>
              </a:solidFill>
            </a:ln>
            <a:effectLst>
              <a:outerShdw blurRad="50800" dist="50800" dir="5400000" algn="ctr" rotWithShape="0">
                <a:srgbClr val="000000">
                  <a:alpha val="1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30" name="Picture 29" descr="Icon-OverdraftProtection.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814912" y="1121433"/>
              <a:ext cx="1090641" cy="1090641"/>
            </a:xfrm>
            <a:prstGeom prst="rect">
              <a:avLst/>
            </a:prstGeom>
          </p:spPr>
        </p:pic>
      </p:grpSp>
      <p:sp>
        <p:nvSpPr>
          <p:cNvPr id="31" name="TextBox 30"/>
          <p:cNvSpPr txBox="1"/>
          <p:nvPr/>
        </p:nvSpPr>
        <p:spPr>
          <a:xfrm>
            <a:off x="5487935" y="1720920"/>
            <a:ext cx="1071026" cy="338554"/>
          </a:xfrm>
          <a:prstGeom prst="rect">
            <a:avLst/>
          </a:prstGeom>
          <a:noFill/>
        </p:spPr>
        <p:txBody>
          <a:bodyPr wrap="none" rtlCol="0">
            <a:spAutoFit/>
          </a:bodyPr>
          <a:lstStyle/>
          <a:p>
            <a:r>
              <a:rPr lang="en-US" sz="1600" dirty="0">
                <a:solidFill>
                  <a:schemeClr val="accent6">
                    <a:lumMod val="50000"/>
                  </a:schemeClr>
                </a:solidFill>
              </a:rPr>
              <a:t>Overdrafts </a:t>
            </a:r>
            <a:endParaRPr lang="en-US" sz="2400" dirty="0">
              <a:solidFill>
                <a:schemeClr val="accent6">
                  <a:lumMod val="50000"/>
                </a:schemeClr>
              </a:solidFill>
              <a:latin typeface="+mj-lt"/>
            </a:endParaRPr>
          </a:p>
        </p:txBody>
      </p:sp>
      <p:sp>
        <p:nvSpPr>
          <p:cNvPr id="32" name="Rectangle 31"/>
          <p:cNvSpPr/>
          <p:nvPr/>
        </p:nvSpPr>
        <p:spPr>
          <a:xfrm>
            <a:off x="5301051" y="2089322"/>
            <a:ext cx="1438842" cy="507831"/>
          </a:xfrm>
          <a:prstGeom prst="rect">
            <a:avLst/>
          </a:prstGeom>
        </p:spPr>
        <p:txBody>
          <a:bodyPr wrap="square">
            <a:spAutoFit/>
          </a:bodyPr>
          <a:lstStyle/>
          <a:p>
            <a:pPr algn="ctr"/>
            <a:r>
              <a:rPr lang="en-US" sz="900" dirty="0"/>
              <a:t>Excess money withdrawal </a:t>
            </a:r>
            <a:r>
              <a:rPr lang="en-US" sz="900" dirty="0" smtClean="0"/>
              <a:t>over balance </a:t>
            </a:r>
            <a:r>
              <a:rPr lang="en-US" sz="900" dirty="0"/>
              <a:t>in accounts </a:t>
            </a:r>
            <a:r>
              <a:rPr lang="en-US" sz="900" dirty="0" smtClean="0"/>
              <a:t>on basis </a:t>
            </a:r>
            <a:r>
              <a:rPr lang="en-US" sz="900" dirty="0"/>
              <a:t>of </a:t>
            </a:r>
            <a:r>
              <a:rPr lang="en-US" sz="900" dirty="0" smtClean="0"/>
              <a:t>eligibility</a:t>
            </a:r>
            <a:endParaRPr lang="en-US" sz="900" dirty="0"/>
          </a:p>
        </p:txBody>
      </p:sp>
      <p:sp>
        <p:nvSpPr>
          <p:cNvPr id="33" name="Rectangle 32"/>
          <p:cNvSpPr/>
          <p:nvPr/>
        </p:nvSpPr>
        <p:spPr>
          <a:xfrm>
            <a:off x="152870" y="2857584"/>
            <a:ext cx="6554808" cy="6711738"/>
          </a:xfrm>
          <a:prstGeom prst="rect">
            <a:avLst/>
          </a:prstGeom>
          <a:ln w="12700" cmpd="sng"/>
        </p:spPr>
        <p:style>
          <a:lnRef idx="2">
            <a:schemeClr val="accent1"/>
          </a:lnRef>
          <a:fillRef idx="1">
            <a:schemeClr val="lt1"/>
          </a:fillRef>
          <a:effectRef idx="0">
            <a:schemeClr val="accent1"/>
          </a:effectRef>
          <a:fontRef idx="minor">
            <a:schemeClr val="dk1"/>
          </a:fontRef>
        </p:style>
        <p:txBody>
          <a:bodyPr rtlCol="0" anchor="ctr"/>
          <a:lstStyle/>
          <a:p>
            <a:pPr algn="ctr"/>
            <a:endParaRPr lang="en-US" dirty="0"/>
          </a:p>
        </p:txBody>
      </p:sp>
      <p:sp>
        <p:nvSpPr>
          <p:cNvPr id="34" name="TextBox 33"/>
          <p:cNvSpPr txBox="1"/>
          <p:nvPr/>
        </p:nvSpPr>
        <p:spPr>
          <a:xfrm>
            <a:off x="244718" y="2837300"/>
            <a:ext cx="3367854" cy="369332"/>
          </a:xfrm>
          <a:prstGeom prst="rect">
            <a:avLst/>
          </a:prstGeom>
          <a:noFill/>
        </p:spPr>
        <p:txBody>
          <a:bodyPr wrap="none" rtlCol="0">
            <a:spAutoFit/>
          </a:bodyPr>
          <a:lstStyle/>
          <a:p>
            <a:r>
              <a:rPr lang="en-US" b="1" dirty="0" smtClean="0"/>
              <a:t>Banking Service Delivery Channel</a:t>
            </a:r>
            <a:endParaRPr lang="en-US" b="1" dirty="0"/>
          </a:p>
        </p:txBody>
      </p:sp>
      <p:grpSp>
        <p:nvGrpSpPr>
          <p:cNvPr id="45" name="Group 44"/>
          <p:cNvGrpSpPr/>
          <p:nvPr/>
        </p:nvGrpSpPr>
        <p:grpSpPr>
          <a:xfrm>
            <a:off x="2443615" y="5097041"/>
            <a:ext cx="1872268" cy="1840653"/>
            <a:chOff x="2027900" y="2391806"/>
            <a:chExt cx="2601302" cy="2557376"/>
          </a:xfrm>
        </p:grpSpPr>
        <p:grpSp>
          <p:nvGrpSpPr>
            <p:cNvPr id="39" name="Group 38"/>
            <p:cNvGrpSpPr/>
            <p:nvPr/>
          </p:nvGrpSpPr>
          <p:grpSpPr>
            <a:xfrm rot="10800000">
              <a:off x="2052158" y="3640167"/>
              <a:ext cx="2577044" cy="1309015"/>
              <a:chOff x="1670744" y="2123178"/>
              <a:chExt cx="5802513" cy="2947398"/>
            </a:xfrm>
          </p:grpSpPr>
          <p:sp>
            <p:nvSpPr>
              <p:cNvPr id="35" name="Freeform 6"/>
              <p:cNvSpPr>
                <a:spLocks/>
              </p:cNvSpPr>
              <p:nvPr/>
            </p:nvSpPr>
            <p:spPr bwMode="auto">
              <a:xfrm>
                <a:off x="3183051" y="2123178"/>
                <a:ext cx="1443566" cy="2562258"/>
              </a:xfrm>
              <a:custGeom>
                <a:avLst/>
                <a:gdLst>
                  <a:gd name="T0" fmla="*/ 294 w 648"/>
                  <a:gd name="T1" fmla="*/ 591 h 1150"/>
                  <a:gd name="T2" fmla="*/ 386 w 648"/>
                  <a:gd name="T3" fmla="*/ 1065 h 1150"/>
                  <a:gd name="T4" fmla="*/ 429 w 648"/>
                  <a:gd name="T5" fmla="*/ 1150 h 1150"/>
                  <a:gd name="T6" fmla="*/ 318 w 648"/>
                  <a:gd name="T7" fmla="*/ 1078 h 1150"/>
                  <a:gd name="T8" fmla="*/ 75 w 648"/>
                  <a:gd name="T9" fmla="*/ 751 h 1150"/>
                  <a:gd name="T10" fmla="*/ 9 w 648"/>
                  <a:gd name="T11" fmla="*/ 458 h 1150"/>
                  <a:gd name="T12" fmla="*/ 63 w 648"/>
                  <a:gd name="T13" fmla="*/ 20 h 1150"/>
                  <a:gd name="T14" fmla="*/ 89 w 648"/>
                  <a:gd name="T15" fmla="*/ 7 h 1150"/>
                  <a:gd name="T16" fmla="*/ 449 w 648"/>
                  <a:gd name="T17" fmla="*/ 250 h 1150"/>
                  <a:gd name="T18" fmla="*/ 629 w 648"/>
                  <a:gd name="T19" fmla="*/ 602 h 1150"/>
                  <a:gd name="T20" fmla="*/ 586 w 648"/>
                  <a:gd name="T21" fmla="*/ 967 h 1150"/>
                  <a:gd name="T22" fmla="*/ 525 w 648"/>
                  <a:gd name="T23" fmla="*/ 1104 h 1150"/>
                  <a:gd name="T24" fmla="*/ 515 w 648"/>
                  <a:gd name="T25" fmla="*/ 1096 h 1150"/>
                  <a:gd name="T26" fmla="*/ 321 w 648"/>
                  <a:gd name="T27" fmla="*/ 643 h 1150"/>
                  <a:gd name="T28" fmla="*/ 297 w 648"/>
                  <a:gd name="T29" fmla="*/ 569 h 1150"/>
                  <a:gd name="T30" fmla="*/ 292 w 648"/>
                  <a:gd name="T31" fmla="*/ 521 h 1150"/>
                  <a:gd name="T32" fmla="*/ 294 w 648"/>
                  <a:gd name="T33" fmla="*/ 591 h 1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48" h="1150">
                    <a:moveTo>
                      <a:pt x="294" y="591"/>
                    </a:moveTo>
                    <a:cubicBezTo>
                      <a:pt x="305" y="753"/>
                      <a:pt x="325" y="913"/>
                      <a:pt x="386" y="1065"/>
                    </a:cubicBezTo>
                    <a:cubicBezTo>
                      <a:pt x="398" y="1095"/>
                      <a:pt x="413" y="1123"/>
                      <a:pt x="429" y="1150"/>
                    </a:cubicBezTo>
                    <a:cubicBezTo>
                      <a:pt x="388" y="1132"/>
                      <a:pt x="352" y="1106"/>
                      <a:pt x="318" y="1078"/>
                    </a:cubicBezTo>
                    <a:cubicBezTo>
                      <a:pt x="211" y="989"/>
                      <a:pt x="129" y="880"/>
                      <a:pt x="75" y="751"/>
                    </a:cubicBezTo>
                    <a:cubicBezTo>
                      <a:pt x="37" y="657"/>
                      <a:pt x="16" y="559"/>
                      <a:pt x="9" y="458"/>
                    </a:cubicBezTo>
                    <a:cubicBezTo>
                      <a:pt x="0" y="309"/>
                      <a:pt x="23" y="164"/>
                      <a:pt x="63" y="20"/>
                    </a:cubicBezTo>
                    <a:cubicBezTo>
                      <a:pt x="67" y="3"/>
                      <a:pt x="73" y="0"/>
                      <a:pt x="89" y="7"/>
                    </a:cubicBezTo>
                    <a:cubicBezTo>
                      <a:pt x="224" y="65"/>
                      <a:pt x="347" y="143"/>
                      <a:pt x="449" y="250"/>
                    </a:cubicBezTo>
                    <a:cubicBezTo>
                      <a:pt x="544" y="349"/>
                      <a:pt x="608" y="465"/>
                      <a:pt x="629" y="602"/>
                    </a:cubicBezTo>
                    <a:cubicBezTo>
                      <a:pt x="648" y="727"/>
                      <a:pt x="629" y="848"/>
                      <a:pt x="586" y="967"/>
                    </a:cubicBezTo>
                    <a:cubicBezTo>
                      <a:pt x="568" y="1014"/>
                      <a:pt x="548" y="1060"/>
                      <a:pt x="525" y="1104"/>
                    </a:cubicBezTo>
                    <a:cubicBezTo>
                      <a:pt x="518" y="1103"/>
                      <a:pt x="517" y="1099"/>
                      <a:pt x="515" y="1096"/>
                    </a:cubicBezTo>
                    <a:cubicBezTo>
                      <a:pt x="441" y="948"/>
                      <a:pt x="372" y="799"/>
                      <a:pt x="321" y="643"/>
                    </a:cubicBezTo>
                    <a:cubicBezTo>
                      <a:pt x="313" y="618"/>
                      <a:pt x="310" y="592"/>
                      <a:pt x="297" y="569"/>
                    </a:cubicBezTo>
                    <a:cubicBezTo>
                      <a:pt x="303" y="552"/>
                      <a:pt x="291" y="537"/>
                      <a:pt x="292" y="521"/>
                    </a:cubicBezTo>
                    <a:cubicBezTo>
                      <a:pt x="292" y="545"/>
                      <a:pt x="288" y="568"/>
                      <a:pt x="294" y="591"/>
                    </a:cubicBezTo>
                    <a:close/>
                  </a:path>
                </a:pathLst>
              </a:custGeom>
              <a:solidFill>
                <a:srgbClr val="FCE2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36" name="Freeform 7"/>
              <p:cNvSpPr>
                <a:spLocks/>
              </p:cNvSpPr>
              <p:nvPr/>
            </p:nvSpPr>
            <p:spPr bwMode="auto">
              <a:xfrm>
                <a:off x="4642625" y="2172144"/>
                <a:ext cx="1407783" cy="2159227"/>
              </a:xfrm>
              <a:custGeom>
                <a:avLst/>
                <a:gdLst>
                  <a:gd name="T0" fmla="*/ 331 w 632"/>
                  <a:gd name="T1" fmla="*/ 489 h 969"/>
                  <a:gd name="T2" fmla="*/ 48 w 632"/>
                  <a:gd name="T3" fmla="*/ 933 h 969"/>
                  <a:gd name="T4" fmla="*/ 32 w 632"/>
                  <a:gd name="T5" fmla="*/ 871 h 969"/>
                  <a:gd name="T6" fmla="*/ 192 w 632"/>
                  <a:gd name="T7" fmla="*/ 285 h 969"/>
                  <a:gd name="T8" fmla="*/ 534 w 632"/>
                  <a:gd name="T9" fmla="*/ 10 h 969"/>
                  <a:gd name="T10" fmla="*/ 559 w 632"/>
                  <a:gd name="T11" fmla="*/ 24 h 969"/>
                  <a:gd name="T12" fmla="*/ 617 w 632"/>
                  <a:gd name="T13" fmla="*/ 241 h 969"/>
                  <a:gd name="T14" fmla="*/ 607 w 632"/>
                  <a:gd name="T15" fmla="*/ 531 h 969"/>
                  <a:gd name="T16" fmla="*/ 349 w 632"/>
                  <a:gd name="T17" fmla="*/ 874 h 969"/>
                  <a:gd name="T18" fmla="*/ 155 w 632"/>
                  <a:gd name="T19" fmla="*/ 963 h 969"/>
                  <a:gd name="T20" fmla="*/ 138 w 632"/>
                  <a:gd name="T21" fmla="*/ 965 h 969"/>
                  <a:gd name="T22" fmla="*/ 139 w 632"/>
                  <a:gd name="T23" fmla="*/ 948 h 969"/>
                  <a:gd name="T24" fmla="*/ 303 w 632"/>
                  <a:gd name="T25" fmla="*/ 552 h 969"/>
                  <a:gd name="T26" fmla="*/ 336 w 632"/>
                  <a:gd name="T27" fmla="*/ 492 h 969"/>
                  <a:gd name="T28" fmla="*/ 331 w 632"/>
                  <a:gd name="T29" fmla="*/ 489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32" h="969">
                    <a:moveTo>
                      <a:pt x="331" y="489"/>
                    </a:moveTo>
                    <a:cubicBezTo>
                      <a:pt x="216" y="622"/>
                      <a:pt x="101" y="755"/>
                      <a:pt x="48" y="933"/>
                    </a:cubicBezTo>
                    <a:cubicBezTo>
                      <a:pt x="37" y="911"/>
                      <a:pt x="35" y="891"/>
                      <a:pt x="32" y="871"/>
                    </a:cubicBezTo>
                    <a:cubicBezTo>
                      <a:pt x="0" y="652"/>
                      <a:pt x="55" y="457"/>
                      <a:pt x="192" y="285"/>
                    </a:cubicBezTo>
                    <a:cubicBezTo>
                      <a:pt x="286" y="168"/>
                      <a:pt x="404" y="82"/>
                      <a:pt x="534" y="10"/>
                    </a:cubicBezTo>
                    <a:cubicBezTo>
                      <a:pt x="552" y="0"/>
                      <a:pt x="555" y="13"/>
                      <a:pt x="559" y="24"/>
                    </a:cubicBezTo>
                    <a:cubicBezTo>
                      <a:pt x="586" y="94"/>
                      <a:pt x="606" y="167"/>
                      <a:pt x="617" y="241"/>
                    </a:cubicBezTo>
                    <a:cubicBezTo>
                      <a:pt x="632" y="338"/>
                      <a:pt x="632" y="435"/>
                      <a:pt x="607" y="531"/>
                    </a:cubicBezTo>
                    <a:cubicBezTo>
                      <a:pt x="569" y="681"/>
                      <a:pt x="480" y="794"/>
                      <a:pt x="349" y="874"/>
                    </a:cubicBezTo>
                    <a:cubicBezTo>
                      <a:pt x="288" y="912"/>
                      <a:pt x="223" y="941"/>
                      <a:pt x="155" y="963"/>
                    </a:cubicBezTo>
                    <a:cubicBezTo>
                      <a:pt x="149" y="964"/>
                      <a:pt x="143" y="969"/>
                      <a:pt x="138" y="965"/>
                    </a:cubicBezTo>
                    <a:cubicBezTo>
                      <a:pt x="132" y="960"/>
                      <a:pt x="138" y="953"/>
                      <a:pt x="139" y="948"/>
                    </a:cubicBezTo>
                    <a:cubicBezTo>
                      <a:pt x="186" y="813"/>
                      <a:pt x="237" y="679"/>
                      <a:pt x="303" y="552"/>
                    </a:cubicBezTo>
                    <a:cubicBezTo>
                      <a:pt x="314" y="532"/>
                      <a:pt x="325" y="512"/>
                      <a:pt x="336" y="492"/>
                    </a:cubicBezTo>
                    <a:cubicBezTo>
                      <a:pt x="334" y="491"/>
                      <a:pt x="332" y="490"/>
                      <a:pt x="331" y="489"/>
                    </a:cubicBezTo>
                    <a:close/>
                  </a:path>
                </a:pathLst>
              </a:custGeom>
              <a:solidFill>
                <a:srgbClr val="F763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37" name="Freeform 8"/>
              <p:cNvSpPr>
                <a:spLocks/>
              </p:cNvSpPr>
              <p:nvPr/>
            </p:nvSpPr>
            <p:spPr bwMode="auto">
              <a:xfrm>
                <a:off x="1670744" y="3819109"/>
                <a:ext cx="2102728" cy="1251467"/>
              </a:xfrm>
              <a:custGeom>
                <a:avLst/>
                <a:gdLst>
                  <a:gd name="T0" fmla="*/ 521 w 944"/>
                  <a:gd name="T1" fmla="*/ 296 h 562"/>
                  <a:gd name="T2" fmla="*/ 924 w 944"/>
                  <a:gd name="T3" fmla="*/ 479 h 562"/>
                  <a:gd name="T4" fmla="*/ 844 w 944"/>
                  <a:gd name="T5" fmla="*/ 507 h 562"/>
                  <a:gd name="T6" fmla="*/ 222 w 944"/>
                  <a:gd name="T7" fmla="*/ 361 h 562"/>
                  <a:gd name="T8" fmla="*/ 8 w 944"/>
                  <a:gd name="T9" fmla="*/ 131 h 562"/>
                  <a:gd name="T10" fmla="*/ 13 w 944"/>
                  <a:gd name="T11" fmla="*/ 110 h 562"/>
                  <a:gd name="T12" fmla="*/ 413 w 944"/>
                  <a:gd name="T13" fmla="*/ 1 h 562"/>
                  <a:gd name="T14" fmla="*/ 824 w 944"/>
                  <a:gd name="T15" fmla="*/ 197 h 562"/>
                  <a:gd name="T16" fmla="*/ 944 w 944"/>
                  <a:gd name="T17" fmla="*/ 394 h 562"/>
                  <a:gd name="T18" fmla="*/ 893 w 944"/>
                  <a:gd name="T19" fmla="*/ 386 h 562"/>
                  <a:gd name="T20" fmla="*/ 573 w 944"/>
                  <a:gd name="T21" fmla="*/ 299 h 562"/>
                  <a:gd name="T22" fmla="*/ 510 w 944"/>
                  <a:gd name="T23" fmla="*/ 274 h 562"/>
                  <a:gd name="T24" fmla="*/ 470 w 944"/>
                  <a:gd name="T25" fmla="*/ 262 h 562"/>
                  <a:gd name="T26" fmla="*/ 505 w 944"/>
                  <a:gd name="T27" fmla="*/ 286 h 562"/>
                  <a:gd name="T28" fmla="*/ 508 w 944"/>
                  <a:gd name="T29" fmla="*/ 287 h 562"/>
                  <a:gd name="T30" fmla="*/ 513 w 944"/>
                  <a:gd name="T31" fmla="*/ 291 h 562"/>
                  <a:gd name="T32" fmla="*/ 513 w 944"/>
                  <a:gd name="T33" fmla="*/ 291 h 562"/>
                  <a:gd name="T34" fmla="*/ 521 w 944"/>
                  <a:gd name="T35" fmla="*/ 296 h 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44" h="562">
                    <a:moveTo>
                      <a:pt x="521" y="296"/>
                    </a:moveTo>
                    <a:cubicBezTo>
                      <a:pt x="644" y="378"/>
                      <a:pt x="770" y="456"/>
                      <a:pt x="924" y="479"/>
                    </a:cubicBezTo>
                    <a:cubicBezTo>
                      <a:pt x="898" y="493"/>
                      <a:pt x="871" y="500"/>
                      <a:pt x="844" y="507"/>
                    </a:cubicBezTo>
                    <a:cubicBezTo>
                      <a:pt x="613" y="562"/>
                      <a:pt x="407" y="506"/>
                      <a:pt x="222" y="361"/>
                    </a:cubicBezTo>
                    <a:cubicBezTo>
                      <a:pt x="139" y="296"/>
                      <a:pt x="70" y="217"/>
                      <a:pt x="8" y="131"/>
                    </a:cubicBezTo>
                    <a:cubicBezTo>
                      <a:pt x="0" y="120"/>
                      <a:pt x="2" y="116"/>
                      <a:pt x="13" y="110"/>
                    </a:cubicBezTo>
                    <a:cubicBezTo>
                      <a:pt x="138" y="43"/>
                      <a:pt x="270" y="0"/>
                      <a:pt x="413" y="1"/>
                    </a:cubicBezTo>
                    <a:cubicBezTo>
                      <a:pt x="581" y="1"/>
                      <a:pt x="718" y="68"/>
                      <a:pt x="824" y="197"/>
                    </a:cubicBezTo>
                    <a:cubicBezTo>
                      <a:pt x="873" y="256"/>
                      <a:pt x="912" y="322"/>
                      <a:pt x="944" y="394"/>
                    </a:cubicBezTo>
                    <a:cubicBezTo>
                      <a:pt x="925" y="396"/>
                      <a:pt x="909" y="390"/>
                      <a:pt x="893" y="386"/>
                    </a:cubicBezTo>
                    <a:cubicBezTo>
                      <a:pt x="785" y="362"/>
                      <a:pt x="678" y="335"/>
                      <a:pt x="573" y="299"/>
                    </a:cubicBezTo>
                    <a:cubicBezTo>
                      <a:pt x="552" y="292"/>
                      <a:pt x="529" y="287"/>
                      <a:pt x="510" y="274"/>
                    </a:cubicBezTo>
                    <a:cubicBezTo>
                      <a:pt x="498" y="267"/>
                      <a:pt x="485" y="262"/>
                      <a:pt x="470" y="262"/>
                    </a:cubicBezTo>
                    <a:cubicBezTo>
                      <a:pt x="481" y="270"/>
                      <a:pt x="493" y="278"/>
                      <a:pt x="505" y="286"/>
                    </a:cubicBezTo>
                    <a:cubicBezTo>
                      <a:pt x="506" y="287"/>
                      <a:pt x="507" y="287"/>
                      <a:pt x="508" y="287"/>
                    </a:cubicBezTo>
                    <a:cubicBezTo>
                      <a:pt x="510" y="289"/>
                      <a:pt x="511" y="290"/>
                      <a:pt x="513" y="291"/>
                    </a:cubicBezTo>
                    <a:cubicBezTo>
                      <a:pt x="513" y="291"/>
                      <a:pt x="513" y="291"/>
                      <a:pt x="513" y="291"/>
                    </a:cubicBezTo>
                    <a:cubicBezTo>
                      <a:pt x="516" y="293"/>
                      <a:pt x="518" y="294"/>
                      <a:pt x="521" y="296"/>
                    </a:cubicBezTo>
                    <a:close/>
                  </a:path>
                </a:pathLst>
              </a:custGeom>
              <a:solidFill>
                <a:srgbClr val="2A81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38" name="Freeform 9"/>
              <p:cNvSpPr>
                <a:spLocks/>
              </p:cNvSpPr>
              <p:nvPr/>
            </p:nvSpPr>
            <p:spPr bwMode="auto">
              <a:xfrm>
                <a:off x="5430795" y="3783325"/>
                <a:ext cx="2042462" cy="1182726"/>
              </a:xfrm>
              <a:custGeom>
                <a:avLst/>
                <a:gdLst>
                  <a:gd name="T0" fmla="*/ 440 w 917"/>
                  <a:gd name="T1" fmla="*/ 243 h 531"/>
                  <a:gd name="T2" fmla="*/ 0 w 917"/>
                  <a:gd name="T3" fmla="*/ 352 h 531"/>
                  <a:gd name="T4" fmla="*/ 24 w 917"/>
                  <a:gd name="T5" fmla="*/ 309 h 531"/>
                  <a:gd name="T6" fmla="*/ 480 w 917"/>
                  <a:gd name="T7" fmla="*/ 23 h 531"/>
                  <a:gd name="T8" fmla="*/ 904 w 917"/>
                  <a:gd name="T9" fmla="*/ 57 h 531"/>
                  <a:gd name="T10" fmla="*/ 913 w 917"/>
                  <a:gd name="T11" fmla="*/ 75 h 531"/>
                  <a:gd name="T12" fmla="*/ 609 w 917"/>
                  <a:gd name="T13" fmla="*/ 450 h 531"/>
                  <a:gd name="T14" fmla="*/ 244 w 917"/>
                  <a:gd name="T15" fmla="*/ 505 h 531"/>
                  <a:gd name="T16" fmla="*/ 141 w 917"/>
                  <a:gd name="T17" fmla="*/ 475 h 531"/>
                  <a:gd name="T18" fmla="*/ 33 w 917"/>
                  <a:gd name="T19" fmla="*/ 428 h 531"/>
                  <a:gd name="T20" fmla="*/ 468 w 917"/>
                  <a:gd name="T21" fmla="*/ 247 h 531"/>
                  <a:gd name="T22" fmla="*/ 506 w 917"/>
                  <a:gd name="T23" fmla="*/ 241 h 531"/>
                  <a:gd name="T24" fmla="*/ 440 w 917"/>
                  <a:gd name="T25" fmla="*/ 243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17" h="531">
                    <a:moveTo>
                      <a:pt x="440" y="243"/>
                    </a:moveTo>
                    <a:cubicBezTo>
                      <a:pt x="288" y="256"/>
                      <a:pt x="138" y="273"/>
                      <a:pt x="0" y="352"/>
                    </a:cubicBezTo>
                    <a:cubicBezTo>
                      <a:pt x="6" y="334"/>
                      <a:pt x="15" y="321"/>
                      <a:pt x="24" y="309"/>
                    </a:cubicBezTo>
                    <a:cubicBezTo>
                      <a:pt x="135" y="149"/>
                      <a:pt x="288" y="54"/>
                      <a:pt x="480" y="23"/>
                    </a:cubicBezTo>
                    <a:cubicBezTo>
                      <a:pt x="624" y="0"/>
                      <a:pt x="765" y="18"/>
                      <a:pt x="904" y="57"/>
                    </a:cubicBezTo>
                    <a:cubicBezTo>
                      <a:pt x="916" y="60"/>
                      <a:pt x="917" y="65"/>
                      <a:pt x="913" y="75"/>
                    </a:cubicBezTo>
                    <a:cubicBezTo>
                      <a:pt x="847" y="228"/>
                      <a:pt x="756" y="362"/>
                      <a:pt x="609" y="450"/>
                    </a:cubicBezTo>
                    <a:cubicBezTo>
                      <a:pt x="495" y="517"/>
                      <a:pt x="372" y="531"/>
                      <a:pt x="244" y="505"/>
                    </a:cubicBezTo>
                    <a:cubicBezTo>
                      <a:pt x="209" y="498"/>
                      <a:pt x="174" y="488"/>
                      <a:pt x="141" y="475"/>
                    </a:cubicBezTo>
                    <a:cubicBezTo>
                      <a:pt x="105" y="462"/>
                      <a:pt x="70" y="448"/>
                      <a:pt x="33" y="428"/>
                    </a:cubicBezTo>
                    <a:cubicBezTo>
                      <a:pt x="175" y="356"/>
                      <a:pt x="316" y="288"/>
                      <a:pt x="468" y="247"/>
                    </a:cubicBezTo>
                    <a:cubicBezTo>
                      <a:pt x="482" y="249"/>
                      <a:pt x="493" y="240"/>
                      <a:pt x="506" y="241"/>
                    </a:cubicBezTo>
                    <a:cubicBezTo>
                      <a:pt x="484" y="240"/>
                      <a:pt x="462" y="236"/>
                      <a:pt x="440" y="243"/>
                    </a:cubicBezTo>
                    <a:close/>
                  </a:path>
                </a:pathLst>
              </a:custGeom>
              <a:solidFill>
                <a:srgbClr val="26B2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grpSp>
        <p:grpSp>
          <p:nvGrpSpPr>
            <p:cNvPr id="40" name="Group 39"/>
            <p:cNvGrpSpPr/>
            <p:nvPr/>
          </p:nvGrpSpPr>
          <p:grpSpPr>
            <a:xfrm>
              <a:off x="2027900" y="2391806"/>
              <a:ext cx="2577044" cy="1309015"/>
              <a:chOff x="1670744" y="2123178"/>
              <a:chExt cx="5802513" cy="2947398"/>
            </a:xfrm>
          </p:grpSpPr>
          <p:sp>
            <p:nvSpPr>
              <p:cNvPr id="41" name="Freeform 6"/>
              <p:cNvSpPr>
                <a:spLocks/>
              </p:cNvSpPr>
              <p:nvPr/>
            </p:nvSpPr>
            <p:spPr bwMode="auto">
              <a:xfrm>
                <a:off x="3183051" y="2123178"/>
                <a:ext cx="1443566" cy="2562258"/>
              </a:xfrm>
              <a:custGeom>
                <a:avLst/>
                <a:gdLst>
                  <a:gd name="T0" fmla="*/ 294 w 648"/>
                  <a:gd name="T1" fmla="*/ 591 h 1150"/>
                  <a:gd name="T2" fmla="*/ 386 w 648"/>
                  <a:gd name="T3" fmla="*/ 1065 h 1150"/>
                  <a:gd name="T4" fmla="*/ 429 w 648"/>
                  <a:gd name="T5" fmla="*/ 1150 h 1150"/>
                  <a:gd name="T6" fmla="*/ 318 w 648"/>
                  <a:gd name="T7" fmla="*/ 1078 h 1150"/>
                  <a:gd name="T8" fmla="*/ 75 w 648"/>
                  <a:gd name="T9" fmla="*/ 751 h 1150"/>
                  <a:gd name="T10" fmla="*/ 9 w 648"/>
                  <a:gd name="T11" fmla="*/ 458 h 1150"/>
                  <a:gd name="T12" fmla="*/ 63 w 648"/>
                  <a:gd name="T13" fmla="*/ 20 h 1150"/>
                  <a:gd name="T14" fmla="*/ 89 w 648"/>
                  <a:gd name="T15" fmla="*/ 7 h 1150"/>
                  <a:gd name="T16" fmla="*/ 449 w 648"/>
                  <a:gd name="T17" fmla="*/ 250 h 1150"/>
                  <a:gd name="T18" fmla="*/ 629 w 648"/>
                  <a:gd name="T19" fmla="*/ 602 h 1150"/>
                  <a:gd name="T20" fmla="*/ 586 w 648"/>
                  <a:gd name="T21" fmla="*/ 967 h 1150"/>
                  <a:gd name="T22" fmla="*/ 525 w 648"/>
                  <a:gd name="T23" fmla="*/ 1104 h 1150"/>
                  <a:gd name="T24" fmla="*/ 515 w 648"/>
                  <a:gd name="T25" fmla="*/ 1096 h 1150"/>
                  <a:gd name="T26" fmla="*/ 321 w 648"/>
                  <a:gd name="T27" fmla="*/ 643 h 1150"/>
                  <a:gd name="T28" fmla="*/ 297 w 648"/>
                  <a:gd name="T29" fmla="*/ 569 h 1150"/>
                  <a:gd name="T30" fmla="*/ 292 w 648"/>
                  <a:gd name="T31" fmla="*/ 521 h 1150"/>
                  <a:gd name="T32" fmla="*/ 294 w 648"/>
                  <a:gd name="T33" fmla="*/ 591 h 1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48" h="1150">
                    <a:moveTo>
                      <a:pt x="294" y="591"/>
                    </a:moveTo>
                    <a:cubicBezTo>
                      <a:pt x="305" y="753"/>
                      <a:pt x="325" y="913"/>
                      <a:pt x="386" y="1065"/>
                    </a:cubicBezTo>
                    <a:cubicBezTo>
                      <a:pt x="398" y="1095"/>
                      <a:pt x="413" y="1123"/>
                      <a:pt x="429" y="1150"/>
                    </a:cubicBezTo>
                    <a:cubicBezTo>
                      <a:pt x="388" y="1132"/>
                      <a:pt x="352" y="1106"/>
                      <a:pt x="318" y="1078"/>
                    </a:cubicBezTo>
                    <a:cubicBezTo>
                      <a:pt x="211" y="989"/>
                      <a:pt x="129" y="880"/>
                      <a:pt x="75" y="751"/>
                    </a:cubicBezTo>
                    <a:cubicBezTo>
                      <a:pt x="37" y="657"/>
                      <a:pt x="16" y="559"/>
                      <a:pt x="9" y="458"/>
                    </a:cubicBezTo>
                    <a:cubicBezTo>
                      <a:pt x="0" y="309"/>
                      <a:pt x="23" y="164"/>
                      <a:pt x="63" y="20"/>
                    </a:cubicBezTo>
                    <a:cubicBezTo>
                      <a:pt x="67" y="3"/>
                      <a:pt x="73" y="0"/>
                      <a:pt x="89" y="7"/>
                    </a:cubicBezTo>
                    <a:cubicBezTo>
                      <a:pt x="224" y="65"/>
                      <a:pt x="347" y="143"/>
                      <a:pt x="449" y="250"/>
                    </a:cubicBezTo>
                    <a:cubicBezTo>
                      <a:pt x="544" y="349"/>
                      <a:pt x="608" y="465"/>
                      <a:pt x="629" y="602"/>
                    </a:cubicBezTo>
                    <a:cubicBezTo>
                      <a:pt x="648" y="727"/>
                      <a:pt x="629" y="848"/>
                      <a:pt x="586" y="967"/>
                    </a:cubicBezTo>
                    <a:cubicBezTo>
                      <a:pt x="568" y="1014"/>
                      <a:pt x="548" y="1060"/>
                      <a:pt x="525" y="1104"/>
                    </a:cubicBezTo>
                    <a:cubicBezTo>
                      <a:pt x="518" y="1103"/>
                      <a:pt x="517" y="1099"/>
                      <a:pt x="515" y="1096"/>
                    </a:cubicBezTo>
                    <a:cubicBezTo>
                      <a:pt x="441" y="948"/>
                      <a:pt x="372" y="799"/>
                      <a:pt x="321" y="643"/>
                    </a:cubicBezTo>
                    <a:cubicBezTo>
                      <a:pt x="313" y="618"/>
                      <a:pt x="310" y="592"/>
                      <a:pt x="297" y="569"/>
                    </a:cubicBezTo>
                    <a:cubicBezTo>
                      <a:pt x="303" y="552"/>
                      <a:pt x="291" y="537"/>
                      <a:pt x="292" y="521"/>
                    </a:cubicBezTo>
                    <a:cubicBezTo>
                      <a:pt x="292" y="545"/>
                      <a:pt x="288" y="568"/>
                      <a:pt x="294" y="591"/>
                    </a:cubicBezTo>
                    <a:close/>
                  </a:path>
                </a:pathLst>
              </a:custGeom>
              <a:solidFill>
                <a:srgbClr val="FCE2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42" name="Freeform 7"/>
              <p:cNvSpPr>
                <a:spLocks/>
              </p:cNvSpPr>
              <p:nvPr/>
            </p:nvSpPr>
            <p:spPr bwMode="auto">
              <a:xfrm>
                <a:off x="4642625" y="2172144"/>
                <a:ext cx="1407783" cy="2159227"/>
              </a:xfrm>
              <a:custGeom>
                <a:avLst/>
                <a:gdLst>
                  <a:gd name="T0" fmla="*/ 331 w 632"/>
                  <a:gd name="T1" fmla="*/ 489 h 969"/>
                  <a:gd name="T2" fmla="*/ 48 w 632"/>
                  <a:gd name="T3" fmla="*/ 933 h 969"/>
                  <a:gd name="T4" fmla="*/ 32 w 632"/>
                  <a:gd name="T5" fmla="*/ 871 h 969"/>
                  <a:gd name="T6" fmla="*/ 192 w 632"/>
                  <a:gd name="T7" fmla="*/ 285 h 969"/>
                  <a:gd name="T8" fmla="*/ 534 w 632"/>
                  <a:gd name="T9" fmla="*/ 10 h 969"/>
                  <a:gd name="T10" fmla="*/ 559 w 632"/>
                  <a:gd name="T11" fmla="*/ 24 h 969"/>
                  <a:gd name="T12" fmla="*/ 617 w 632"/>
                  <a:gd name="T13" fmla="*/ 241 h 969"/>
                  <a:gd name="T14" fmla="*/ 607 w 632"/>
                  <a:gd name="T15" fmla="*/ 531 h 969"/>
                  <a:gd name="T16" fmla="*/ 349 w 632"/>
                  <a:gd name="T17" fmla="*/ 874 h 969"/>
                  <a:gd name="T18" fmla="*/ 155 w 632"/>
                  <a:gd name="T19" fmla="*/ 963 h 969"/>
                  <a:gd name="T20" fmla="*/ 138 w 632"/>
                  <a:gd name="T21" fmla="*/ 965 h 969"/>
                  <a:gd name="T22" fmla="*/ 139 w 632"/>
                  <a:gd name="T23" fmla="*/ 948 h 969"/>
                  <a:gd name="T24" fmla="*/ 303 w 632"/>
                  <a:gd name="T25" fmla="*/ 552 h 969"/>
                  <a:gd name="T26" fmla="*/ 336 w 632"/>
                  <a:gd name="T27" fmla="*/ 492 h 969"/>
                  <a:gd name="T28" fmla="*/ 331 w 632"/>
                  <a:gd name="T29" fmla="*/ 489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32" h="969">
                    <a:moveTo>
                      <a:pt x="331" y="489"/>
                    </a:moveTo>
                    <a:cubicBezTo>
                      <a:pt x="216" y="622"/>
                      <a:pt x="101" y="755"/>
                      <a:pt x="48" y="933"/>
                    </a:cubicBezTo>
                    <a:cubicBezTo>
                      <a:pt x="37" y="911"/>
                      <a:pt x="35" y="891"/>
                      <a:pt x="32" y="871"/>
                    </a:cubicBezTo>
                    <a:cubicBezTo>
                      <a:pt x="0" y="652"/>
                      <a:pt x="55" y="457"/>
                      <a:pt x="192" y="285"/>
                    </a:cubicBezTo>
                    <a:cubicBezTo>
                      <a:pt x="286" y="168"/>
                      <a:pt x="404" y="82"/>
                      <a:pt x="534" y="10"/>
                    </a:cubicBezTo>
                    <a:cubicBezTo>
                      <a:pt x="552" y="0"/>
                      <a:pt x="555" y="13"/>
                      <a:pt x="559" y="24"/>
                    </a:cubicBezTo>
                    <a:cubicBezTo>
                      <a:pt x="586" y="94"/>
                      <a:pt x="606" y="167"/>
                      <a:pt x="617" y="241"/>
                    </a:cubicBezTo>
                    <a:cubicBezTo>
                      <a:pt x="632" y="338"/>
                      <a:pt x="632" y="435"/>
                      <a:pt x="607" y="531"/>
                    </a:cubicBezTo>
                    <a:cubicBezTo>
                      <a:pt x="569" y="681"/>
                      <a:pt x="480" y="794"/>
                      <a:pt x="349" y="874"/>
                    </a:cubicBezTo>
                    <a:cubicBezTo>
                      <a:pt x="288" y="912"/>
                      <a:pt x="223" y="941"/>
                      <a:pt x="155" y="963"/>
                    </a:cubicBezTo>
                    <a:cubicBezTo>
                      <a:pt x="149" y="964"/>
                      <a:pt x="143" y="969"/>
                      <a:pt x="138" y="965"/>
                    </a:cubicBezTo>
                    <a:cubicBezTo>
                      <a:pt x="132" y="960"/>
                      <a:pt x="138" y="953"/>
                      <a:pt x="139" y="948"/>
                    </a:cubicBezTo>
                    <a:cubicBezTo>
                      <a:pt x="186" y="813"/>
                      <a:pt x="237" y="679"/>
                      <a:pt x="303" y="552"/>
                    </a:cubicBezTo>
                    <a:cubicBezTo>
                      <a:pt x="314" y="532"/>
                      <a:pt x="325" y="512"/>
                      <a:pt x="336" y="492"/>
                    </a:cubicBezTo>
                    <a:cubicBezTo>
                      <a:pt x="334" y="491"/>
                      <a:pt x="332" y="490"/>
                      <a:pt x="331" y="489"/>
                    </a:cubicBezTo>
                    <a:close/>
                  </a:path>
                </a:pathLst>
              </a:custGeom>
              <a:solidFill>
                <a:srgbClr val="F763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43" name="Freeform 8"/>
              <p:cNvSpPr>
                <a:spLocks/>
              </p:cNvSpPr>
              <p:nvPr/>
            </p:nvSpPr>
            <p:spPr bwMode="auto">
              <a:xfrm>
                <a:off x="1670744" y="3819109"/>
                <a:ext cx="2102728" cy="1251467"/>
              </a:xfrm>
              <a:custGeom>
                <a:avLst/>
                <a:gdLst>
                  <a:gd name="T0" fmla="*/ 521 w 944"/>
                  <a:gd name="T1" fmla="*/ 296 h 562"/>
                  <a:gd name="T2" fmla="*/ 924 w 944"/>
                  <a:gd name="T3" fmla="*/ 479 h 562"/>
                  <a:gd name="T4" fmla="*/ 844 w 944"/>
                  <a:gd name="T5" fmla="*/ 507 h 562"/>
                  <a:gd name="T6" fmla="*/ 222 w 944"/>
                  <a:gd name="T7" fmla="*/ 361 h 562"/>
                  <a:gd name="T8" fmla="*/ 8 w 944"/>
                  <a:gd name="T9" fmla="*/ 131 h 562"/>
                  <a:gd name="T10" fmla="*/ 13 w 944"/>
                  <a:gd name="T11" fmla="*/ 110 h 562"/>
                  <a:gd name="T12" fmla="*/ 413 w 944"/>
                  <a:gd name="T13" fmla="*/ 1 h 562"/>
                  <a:gd name="T14" fmla="*/ 824 w 944"/>
                  <a:gd name="T15" fmla="*/ 197 h 562"/>
                  <a:gd name="T16" fmla="*/ 944 w 944"/>
                  <a:gd name="T17" fmla="*/ 394 h 562"/>
                  <a:gd name="T18" fmla="*/ 893 w 944"/>
                  <a:gd name="T19" fmla="*/ 386 h 562"/>
                  <a:gd name="T20" fmla="*/ 573 w 944"/>
                  <a:gd name="T21" fmla="*/ 299 h 562"/>
                  <a:gd name="T22" fmla="*/ 510 w 944"/>
                  <a:gd name="T23" fmla="*/ 274 h 562"/>
                  <a:gd name="T24" fmla="*/ 470 w 944"/>
                  <a:gd name="T25" fmla="*/ 262 h 562"/>
                  <a:gd name="T26" fmla="*/ 505 w 944"/>
                  <a:gd name="T27" fmla="*/ 286 h 562"/>
                  <a:gd name="T28" fmla="*/ 508 w 944"/>
                  <a:gd name="T29" fmla="*/ 287 h 562"/>
                  <a:gd name="T30" fmla="*/ 513 w 944"/>
                  <a:gd name="T31" fmla="*/ 291 h 562"/>
                  <a:gd name="T32" fmla="*/ 513 w 944"/>
                  <a:gd name="T33" fmla="*/ 291 h 562"/>
                  <a:gd name="T34" fmla="*/ 521 w 944"/>
                  <a:gd name="T35" fmla="*/ 296 h 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44" h="562">
                    <a:moveTo>
                      <a:pt x="521" y="296"/>
                    </a:moveTo>
                    <a:cubicBezTo>
                      <a:pt x="644" y="378"/>
                      <a:pt x="770" y="456"/>
                      <a:pt x="924" y="479"/>
                    </a:cubicBezTo>
                    <a:cubicBezTo>
                      <a:pt x="898" y="493"/>
                      <a:pt x="871" y="500"/>
                      <a:pt x="844" y="507"/>
                    </a:cubicBezTo>
                    <a:cubicBezTo>
                      <a:pt x="613" y="562"/>
                      <a:pt x="407" y="506"/>
                      <a:pt x="222" y="361"/>
                    </a:cubicBezTo>
                    <a:cubicBezTo>
                      <a:pt x="139" y="296"/>
                      <a:pt x="70" y="217"/>
                      <a:pt x="8" y="131"/>
                    </a:cubicBezTo>
                    <a:cubicBezTo>
                      <a:pt x="0" y="120"/>
                      <a:pt x="2" y="116"/>
                      <a:pt x="13" y="110"/>
                    </a:cubicBezTo>
                    <a:cubicBezTo>
                      <a:pt x="138" y="43"/>
                      <a:pt x="270" y="0"/>
                      <a:pt x="413" y="1"/>
                    </a:cubicBezTo>
                    <a:cubicBezTo>
                      <a:pt x="581" y="1"/>
                      <a:pt x="718" y="68"/>
                      <a:pt x="824" y="197"/>
                    </a:cubicBezTo>
                    <a:cubicBezTo>
                      <a:pt x="873" y="256"/>
                      <a:pt x="912" y="322"/>
                      <a:pt x="944" y="394"/>
                    </a:cubicBezTo>
                    <a:cubicBezTo>
                      <a:pt x="925" y="396"/>
                      <a:pt x="909" y="390"/>
                      <a:pt x="893" y="386"/>
                    </a:cubicBezTo>
                    <a:cubicBezTo>
                      <a:pt x="785" y="362"/>
                      <a:pt x="678" y="335"/>
                      <a:pt x="573" y="299"/>
                    </a:cubicBezTo>
                    <a:cubicBezTo>
                      <a:pt x="552" y="292"/>
                      <a:pt x="529" y="287"/>
                      <a:pt x="510" y="274"/>
                    </a:cubicBezTo>
                    <a:cubicBezTo>
                      <a:pt x="498" y="267"/>
                      <a:pt x="485" y="262"/>
                      <a:pt x="470" y="262"/>
                    </a:cubicBezTo>
                    <a:cubicBezTo>
                      <a:pt x="481" y="270"/>
                      <a:pt x="493" y="278"/>
                      <a:pt x="505" y="286"/>
                    </a:cubicBezTo>
                    <a:cubicBezTo>
                      <a:pt x="506" y="287"/>
                      <a:pt x="507" y="287"/>
                      <a:pt x="508" y="287"/>
                    </a:cubicBezTo>
                    <a:cubicBezTo>
                      <a:pt x="510" y="289"/>
                      <a:pt x="511" y="290"/>
                      <a:pt x="513" y="291"/>
                    </a:cubicBezTo>
                    <a:cubicBezTo>
                      <a:pt x="513" y="291"/>
                      <a:pt x="513" y="291"/>
                      <a:pt x="513" y="291"/>
                    </a:cubicBezTo>
                    <a:cubicBezTo>
                      <a:pt x="516" y="293"/>
                      <a:pt x="518" y="294"/>
                      <a:pt x="521" y="296"/>
                    </a:cubicBezTo>
                    <a:close/>
                  </a:path>
                </a:pathLst>
              </a:custGeom>
              <a:solidFill>
                <a:srgbClr val="2A81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44" name="Freeform 9"/>
              <p:cNvSpPr>
                <a:spLocks/>
              </p:cNvSpPr>
              <p:nvPr/>
            </p:nvSpPr>
            <p:spPr bwMode="auto">
              <a:xfrm>
                <a:off x="5430795" y="3783325"/>
                <a:ext cx="2042462" cy="1182726"/>
              </a:xfrm>
              <a:custGeom>
                <a:avLst/>
                <a:gdLst>
                  <a:gd name="T0" fmla="*/ 440 w 917"/>
                  <a:gd name="T1" fmla="*/ 243 h 531"/>
                  <a:gd name="T2" fmla="*/ 0 w 917"/>
                  <a:gd name="T3" fmla="*/ 352 h 531"/>
                  <a:gd name="T4" fmla="*/ 24 w 917"/>
                  <a:gd name="T5" fmla="*/ 309 h 531"/>
                  <a:gd name="T6" fmla="*/ 480 w 917"/>
                  <a:gd name="T7" fmla="*/ 23 h 531"/>
                  <a:gd name="T8" fmla="*/ 904 w 917"/>
                  <a:gd name="T9" fmla="*/ 57 h 531"/>
                  <a:gd name="T10" fmla="*/ 913 w 917"/>
                  <a:gd name="T11" fmla="*/ 75 h 531"/>
                  <a:gd name="T12" fmla="*/ 609 w 917"/>
                  <a:gd name="T13" fmla="*/ 450 h 531"/>
                  <a:gd name="T14" fmla="*/ 244 w 917"/>
                  <a:gd name="T15" fmla="*/ 505 h 531"/>
                  <a:gd name="T16" fmla="*/ 141 w 917"/>
                  <a:gd name="T17" fmla="*/ 475 h 531"/>
                  <a:gd name="T18" fmla="*/ 33 w 917"/>
                  <a:gd name="T19" fmla="*/ 428 h 531"/>
                  <a:gd name="T20" fmla="*/ 468 w 917"/>
                  <a:gd name="T21" fmla="*/ 247 h 531"/>
                  <a:gd name="T22" fmla="*/ 506 w 917"/>
                  <a:gd name="T23" fmla="*/ 241 h 531"/>
                  <a:gd name="T24" fmla="*/ 440 w 917"/>
                  <a:gd name="T25" fmla="*/ 243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17" h="531">
                    <a:moveTo>
                      <a:pt x="440" y="243"/>
                    </a:moveTo>
                    <a:cubicBezTo>
                      <a:pt x="288" y="256"/>
                      <a:pt x="138" y="273"/>
                      <a:pt x="0" y="352"/>
                    </a:cubicBezTo>
                    <a:cubicBezTo>
                      <a:pt x="6" y="334"/>
                      <a:pt x="15" y="321"/>
                      <a:pt x="24" y="309"/>
                    </a:cubicBezTo>
                    <a:cubicBezTo>
                      <a:pt x="135" y="149"/>
                      <a:pt x="288" y="54"/>
                      <a:pt x="480" y="23"/>
                    </a:cubicBezTo>
                    <a:cubicBezTo>
                      <a:pt x="624" y="0"/>
                      <a:pt x="765" y="18"/>
                      <a:pt x="904" y="57"/>
                    </a:cubicBezTo>
                    <a:cubicBezTo>
                      <a:pt x="916" y="60"/>
                      <a:pt x="917" y="65"/>
                      <a:pt x="913" y="75"/>
                    </a:cubicBezTo>
                    <a:cubicBezTo>
                      <a:pt x="847" y="228"/>
                      <a:pt x="756" y="362"/>
                      <a:pt x="609" y="450"/>
                    </a:cubicBezTo>
                    <a:cubicBezTo>
                      <a:pt x="495" y="517"/>
                      <a:pt x="372" y="531"/>
                      <a:pt x="244" y="505"/>
                    </a:cubicBezTo>
                    <a:cubicBezTo>
                      <a:pt x="209" y="498"/>
                      <a:pt x="174" y="488"/>
                      <a:pt x="141" y="475"/>
                    </a:cubicBezTo>
                    <a:cubicBezTo>
                      <a:pt x="105" y="462"/>
                      <a:pt x="70" y="448"/>
                      <a:pt x="33" y="428"/>
                    </a:cubicBezTo>
                    <a:cubicBezTo>
                      <a:pt x="175" y="356"/>
                      <a:pt x="316" y="288"/>
                      <a:pt x="468" y="247"/>
                    </a:cubicBezTo>
                    <a:cubicBezTo>
                      <a:pt x="482" y="249"/>
                      <a:pt x="493" y="240"/>
                      <a:pt x="506" y="241"/>
                    </a:cubicBezTo>
                    <a:cubicBezTo>
                      <a:pt x="484" y="240"/>
                      <a:pt x="462" y="236"/>
                      <a:pt x="440" y="243"/>
                    </a:cubicBezTo>
                    <a:close/>
                  </a:path>
                </a:pathLst>
              </a:custGeom>
              <a:solidFill>
                <a:srgbClr val="26B2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grpSp>
      </p:grpSp>
      <p:sp>
        <p:nvSpPr>
          <p:cNvPr id="46" name="Rectangle 45"/>
          <p:cNvSpPr/>
          <p:nvPr/>
        </p:nvSpPr>
        <p:spPr>
          <a:xfrm>
            <a:off x="1302139" y="3844424"/>
            <a:ext cx="1506171" cy="400110"/>
          </a:xfrm>
          <a:prstGeom prst="rect">
            <a:avLst/>
          </a:prstGeom>
        </p:spPr>
        <p:txBody>
          <a:bodyPr wrap="square">
            <a:spAutoFit/>
          </a:bodyPr>
          <a:lstStyle/>
          <a:p>
            <a:pPr algn="r"/>
            <a:r>
              <a:rPr lang="en-US" sz="1000" dirty="0"/>
              <a:t>Cash </a:t>
            </a:r>
            <a:r>
              <a:rPr lang="en-US" sz="1000" dirty="0" smtClean="0"/>
              <a:t>Withdrawal through </a:t>
            </a:r>
            <a:r>
              <a:rPr lang="en-US" sz="1000" dirty="0"/>
              <a:t>ATM / </a:t>
            </a:r>
            <a:r>
              <a:rPr lang="en-US" sz="1000" dirty="0" err="1"/>
              <a:t>RuPay</a:t>
            </a:r>
            <a:r>
              <a:rPr lang="en-US" sz="1000" dirty="0"/>
              <a:t> Debit Card</a:t>
            </a:r>
            <a:endParaRPr lang="en-IN" sz="900" dirty="0">
              <a:latin typeface="+mj-lt"/>
              <a:cs typeface="Gotham Book"/>
            </a:endParaRPr>
          </a:p>
        </p:txBody>
      </p:sp>
      <p:sp>
        <p:nvSpPr>
          <p:cNvPr id="47" name="Rectangle 46"/>
          <p:cNvSpPr/>
          <p:nvPr/>
        </p:nvSpPr>
        <p:spPr>
          <a:xfrm>
            <a:off x="1894756" y="3549516"/>
            <a:ext cx="612989" cy="338554"/>
          </a:xfrm>
          <a:prstGeom prst="rect">
            <a:avLst/>
          </a:prstGeom>
        </p:spPr>
        <p:txBody>
          <a:bodyPr wrap="square">
            <a:spAutoFit/>
          </a:bodyPr>
          <a:lstStyle/>
          <a:p>
            <a:pPr algn="r"/>
            <a:r>
              <a:rPr lang="en-US" sz="1600" b="1" dirty="0"/>
              <a:t>ATM </a:t>
            </a:r>
            <a:endParaRPr lang="en-IN" sz="1200" b="1" dirty="0"/>
          </a:p>
        </p:txBody>
      </p:sp>
      <p:pic>
        <p:nvPicPr>
          <p:cNvPr id="48" name="Picture 47" descr="Atm-512.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84844" y="3386557"/>
            <a:ext cx="847130" cy="847130"/>
          </a:xfrm>
          <a:prstGeom prst="rect">
            <a:avLst/>
          </a:prstGeom>
        </p:spPr>
      </p:pic>
      <p:pic>
        <p:nvPicPr>
          <p:cNvPr id="50" name="Picture 49" descr="UTIB00000229.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575389" y="3148692"/>
            <a:ext cx="990540" cy="1130117"/>
          </a:xfrm>
          <a:prstGeom prst="rect">
            <a:avLst/>
          </a:prstGeom>
        </p:spPr>
      </p:pic>
      <p:sp>
        <p:nvSpPr>
          <p:cNvPr id="51" name="Rectangle 50"/>
          <p:cNvSpPr/>
          <p:nvPr/>
        </p:nvSpPr>
        <p:spPr>
          <a:xfrm>
            <a:off x="3494048" y="3895137"/>
            <a:ext cx="2202071" cy="400110"/>
          </a:xfrm>
          <a:prstGeom prst="rect">
            <a:avLst/>
          </a:prstGeom>
        </p:spPr>
        <p:txBody>
          <a:bodyPr wrap="square">
            <a:spAutoFit/>
          </a:bodyPr>
          <a:lstStyle/>
          <a:p>
            <a:r>
              <a:rPr lang="en-US" sz="1000" dirty="0"/>
              <a:t>Account Opening, Cash </a:t>
            </a:r>
            <a:r>
              <a:rPr lang="en-US" sz="1000" dirty="0" smtClean="0"/>
              <a:t>Withdrawal  </a:t>
            </a:r>
            <a:r>
              <a:rPr lang="en-US" sz="1000" dirty="0"/>
              <a:t>/ Deposit, Fund Transfer</a:t>
            </a:r>
            <a:endParaRPr lang="en-IN" sz="900" dirty="0">
              <a:latin typeface="+mj-lt"/>
              <a:cs typeface="Gotham Book"/>
            </a:endParaRPr>
          </a:p>
        </p:txBody>
      </p:sp>
      <p:sp>
        <p:nvSpPr>
          <p:cNvPr id="52" name="Rectangle 51"/>
          <p:cNvSpPr/>
          <p:nvPr/>
        </p:nvSpPr>
        <p:spPr>
          <a:xfrm>
            <a:off x="3529323" y="3408819"/>
            <a:ext cx="1863878" cy="584776"/>
          </a:xfrm>
          <a:prstGeom prst="rect">
            <a:avLst/>
          </a:prstGeom>
        </p:spPr>
        <p:txBody>
          <a:bodyPr wrap="square">
            <a:spAutoFit/>
          </a:bodyPr>
          <a:lstStyle/>
          <a:p>
            <a:r>
              <a:rPr lang="en-US" sz="1600" b="1" dirty="0"/>
              <a:t>Bank </a:t>
            </a:r>
            <a:r>
              <a:rPr lang="en-US" sz="1600" b="1" dirty="0" err="1"/>
              <a:t>Mitra</a:t>
            </a:r>
            <a:r>
              <a:rPr lang="en-US" sz="1600" b="1" dirty="0"/>
              <a:t> </a:t>
            </a:r>
            <a:r>
              <a:rPr lang="en-US" sz="1600" b="1" dirty="0" smtClean="0"/>
              <a:t>with </a:t>
            </a:r>
            <a:r>
              <a:rPr lang="en-US" sz="1600" b="1" dirty="0"/>
              <a:t>Micro ATM</a:t>
            </a:r>
            <a:endParaRPr lang="en-IN" sz="1400" b="1" dirty="0"/>
          </a:p>
        </p:txBody>
      </p:sp>
      <p:sp>
        <p:nvSpPr>
          <p:cNvPr id="54" name="Rectangle 53"/>
          <p:cNvSpPr/>
          <p:nvPr/>
        </p:nvSpPr>
        <p:spPr>
          <a:xfrm>
            <a:off x="4375939" y="4652685"/>
            <a:ext cx="1807711" cy="338554"/>
          </a:xfrm>
          <a:prstGeom prst="rect">
            <a:avLst/>
          </a:prstGeom>
        </p:spPr>
        <p:txBody>
          <a:bodyPr wrap="square">
            <a:spAutoFit/>
          </a:bodyPr>
          <a:lstStyle/>
          <a:p>
            <a:r>
              <a:rPr lang="en-US" sz="1600" b="1" dirty="0"/>
              <a:t>Point of </a:t>
            </a:r>
            <a:r>
              <a:rPr lang="en-US" sz="1600" b="1" dirty="0" smtClean="0"/>
              <a:t>Sale</a:t>
            </a:r>
            <a:endParaRPr lang="en-IN" sz="1400" b="1" dirty="0"/>
          </a:p>
        </p:txBody>
      </p:sp>
      <p:sp>
        <p:nvSpPr>
          <p:cNvPr id="56" name="Rectangle 55"/>
          <p:cNvSpPr/>
          <p:nvPr/>
        </p:nvSpPr>
        <p:spPr>
          <a:xfrm>
            <a:off x="1128361" y="4959306"/>
            <a:ext cx="1411428" cy="261610"/>
          </a:xfrm>
          <a:prstGeom prst="rect">
            <a:avLst/>
          </a:prstGeom>
        </p:spPr>
        <p:txBody>
          <a:bodyPr wrap="square">
            <a:spAutoFit/>
          </a:bodyPr>
          <a:lstStyle/>
          <a:p>
            <a:pPr algn="r"/>
            <a:r>
              <a:rPr lang="en-US" sz="1100" dirty="0"/>
              <a:t>All </a:t>
            </a:r>
            <a:r>
              <a:rPr lang="en-US" sz="1100" dirty="0" smtClean="0"/>
              <a:t>Banking Services</a:t>
            </a:r>
            <a:endParaRPr lang="en-IN" sz="1050" dirty="0">
              <a:latin typeface="+mj-lt"/>
              <a:cs typeface="Gotham Book"/>
            </a:endParaRPr>
          </a:p>
        </p:txBody>
      </p:sp>
      <p:sp>
        <p:nvSpPr>
          <p:cNvPr id="57" name="Rectangle 56"/>
          <p:cNvSpPr/>
          <p:nvPr/>
        </p:nvSpPr>
        <p:spPr>
          <a:xfrm>
            <a:off x="1534264" y="4726242"/>
            <a:ext cx="950551" cy="338554"/>
          </a:xfrm>
          <a:prstGeom prst="rect">
            <a:avLst/>
          </a:prstGeom>
        </p:spPr>
        <p:txBody>
          <a:bodyPr wrap="square">
            <a:spAutoFit/>
          </a:bodyPr>
          <a:lstStyle/>
          <a:p>
            <a:pPr algn="r"/>
            <a:r>
              <a:rPr lang="en-US" sz="1600" b="1" dirty="0"/>
              <a:t>Branch </a:t>
            </a:r>
            <a:endParaRPr lang="en-IN" sz="1600" b="1" dirty="0"/>
          </a:p>
        </p:txBody>
      </p:sp>
      <p:pic>
        <p:nvPicPr>
          <p:cNvPr id="58" name="Picture 57" descr="bank_flat_web_icon_png_bank_png_bank_icon.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90869" y="4478454"/>
            <a:ext cx="896477" cy="896477"/>
          </a:xfrm>
          <a:prstGeom prst="rect">
            <a:avLst/>
          </a:prstGeom>
        </p:spPr>
      </p:pic>
      <p:sp>
        <p:nvSpPr>
          <p:cNvPr id="59" name="Rectangle 58"/>
          <p:cNvSpPr/>
          <p:nvPr/>
        </p:nvSpPr>
        <p:spPr>
          <a:xfrm>
            <a:off x="4587510" y="6476118"/>
            <a:ext cx="1394643" cy="553998"/>
          </a:xfrm>
          <a:prstGeom prst="rect">
            <a:avLst/>
          </a:prstGeom>
        </p:spPr>
        <p:txBody>
          <a:bodyPr wrap="square">
            <a:spAutoFit/>
          </a:bodyPr>
          <a:lstStyle/>
          <a:p>
            <a:pPr algn="ctr"/>
            <a:r>
              <a:rPr lang="en-US" sz="1000" dirty="0"/>
              <a:t>Fund Transfer , Bill payment, online shopping ,</a:t>
            </a:r>
            <a:r>
              <a:rPr lang="en-US" sz="1000" dirty="0" smtClean="0"/>
              <a:t>ticket</a:t>
            </a:r>
            <a:endParaRPr lang="en-US" sz="1000" dirty="0"/>
          </a:p>
        </p:txBody>
      </p:sp>
      <p:sp>
        <p:nvSpPr>
          <p:cNvPr id="60" name="TextBox 59"/>
          <p:cNvSpPr txBox="1"/>
          <p:nvPr/>
        </p:nvSpPr>
        <p:spPr>
          <a:xfrm>
            <a:off x="4650358" y="5998648"/>
            <a:ext cx="1174357" cy="584776"/>
          </a:xfrm>
          <a:prstGeom prst="rect">
            <a:avLst/>
          </a:prstGeom>
          <a:noFill/>
          <a:ln>
            <a:noFill/>
          </a:ln>
        </p:spPr>
        <p:txBody>
          <a:bodyPr wrap="square" rtlCol="0">
            <a:spAutoFit/>
          </a:bodyPr>
          <a:lstStyle/>
          <a:p>
            <a:pPr algn="ctr"/>
            <a:r>
              <a:rPr lang="en-US" sz="1600" b="1" dirty="0" smtClean="0">
                <a:solidFill>
                  <a:srgbClr val="000000"/>
                </a:solidFill>
              </a:rPr>
              <a:t>Internet Banking</a:t>
            </a:r>
            <a:endParaRPr lang="en-US" sz="1600" b="1" dirty="0">
              <a:solidFill>
                <a:srgbClr val="000000"/>
              </a:solidFill>
              <a:latin typeface="+mj-lt"/>
            </a:endParaRPr>
          </a:p>
        </p:txBody>
      </p:sp>
      <p:pic>
        <p:nvPicPr>
          <p:cNvPr id="61" name="Picture 60" descr="event_9.pn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583595" y="6601191"/>
            <a:ext cx="1042876" cy="775949"/>
          </a:xfrm>
          <a:prstGeom prst="rect">
            <a:avLst/>
          </a:prstGeom>
        </p:spPr>
      </p:pic>
      <p:pic>
        <p:nvPicPr>
          <p:cNvPr id="62" name="Picture 61" descr="mobile_bank-512.png"/>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07549" y="6156623"/>
            <a:ext cx="1075943" cy="1075943"/>
          </a:xfrm>
          <a:prstGeom prst="rect">
            <a:avLst/>
          </a:prstGeom>
        </p:spPr>
      </p:pic>
      <p:sp>
        <p:nvSpPr>
          <p:cNvPr id="63" name="TextBox 62"/>
          <p:cNvSpPr txBox="1"/>
          <p:nvPr/>
        </p:nvSpPr>
        <p:spPr>
          <a:xfrm>
            <a:off x="1226881" y="5986144"/>
            <a:ext cx="1069737" cy="584776"/>
          </a:xfrm>
          <a:prstGeom prst="rect">
            <a:avLst/>
          </a:prstGeom>
          <a:noFill/>
          <a:ln>
            <a:noFill/>
          </a:ln>
        </p:spPr>
        <p:txBody>
          <a:bodyPr wrap="square" rtlCol="0">
            <a:spAutoFit/>
          </a:bodyPr>
          <a:lstStyle/>
          <a:p>
            <a:pPr algn="ctr"/>
            <a:r>
              <a:rPr lang="en-US" sz="1600" b="1" dirty="0">
                <a:solidFill>
                  <a:srgbClr val="000000"/>
                </a:solidFill>
              </a:rPr>
              <a:t>Mobile </a:t>
            </a:r>
            <a:r>
              <a:rPr lang="en-US" sz="1600" b="1" dirty="0" smtClean="0">
                <a:solidFill>
                  <a:srgbClr val="000000"/>
                </a:solidFill>
              </a:rPr>
              <a:t>Banking </a:t>
            </a:r>
            <a:endParaRPr lang="en-US" sz="1600" b="1" dirty="0">
              <a:solidFill>
                <a:srgbClr val="000000"/>
              </a:solidFill>
              <a:latin typeface="+mj-lt"/>
            </a:endParaRPr>
          </a:p>
        </p:txBody>
      </p:sp>
      <p:sp>
        <p:nvSpPr>
          <p:cNvPr id="64" name="Rectangle 63"/>
          <p:cNvSpPr/>
          <p:nvPr/>
        </p:nvSpPr>
        <p:spPr>
          <a:xfrm>
            <a:off x="1292430" y="6509898"/>
            <a:ext cx="1151186" cy="400110"/>
          </a:xfrm>
          <a:prstGeom prst="rect">
            <a:avLst/>
          </a:prstGeom>
        </p:spPr>
        <p:txBody>
          <a:bodyPr wrap="square">
            <a:spAutoFit/>
          </a:bodyPr>
          <a:lstStyle/>
          <a:p>
            <a:r>
              <a:rPr lang="en-US" sz="1000" dirty="0">
                <a:solidFill>
                  <a:srgbClr val="000000"/>
                </a:solidFill>
              </a:rPr>
              <a:t>Fund Transfer , Bill payment</a:t>
            </a:r>
          </a:p>
        </p:txBody>
      </p:sp>
      <p:pic>
        <p:nvPicPr>
          <p:cNvPr id="55" name="Picture 54" descr="stock-vector-a-mobile-hand-held-point-of-sale-pin-pad-terminal-printing-a-receipt-123194281.jpg"/>
          <p:cNvPicPr>
            <a:picLocks noChangeAspect="1"/>
          </p:cNvPicPr>
          <p:nvPr/>
        </p:nvPicPr>
        <p:blipFill rotWithShape="1">
          <a:blip r:embed="rId12">
            <a:extLst>
              <a:ext uri="{28A0092B-C50C-407E-A947-70E740481C1C}">
                <a14:useLocalDpi xmlns:a14="http://schemas.microsoft.com/office/drawing/2010/main" val="0"/>
              </a:ext>
            </a:extLst>
          </a:blip>
          <a:srcRect b="9383"/>
          <a:stretch/>
        </p:blipFill>
        <p:spPr>
          <a:xfrm>
            <a:off x="5558083" y="4612792"/>
            <a:ext cx="1092272" cy="846812"/>
          </a:xfrm>
          <a:prstGeom prst="rect">
            <a:avLst/>
          </a:prstGeom>
        </p:spPr>
      </p:pic>
      <p:pic>
        <p:nvPicPr>
          <p:cNvPr id="65" name="Picture 64" descr="icon-mobile-wallet-big@2x.png"/>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219957" y="7998979"/>
            <a:ext cx="1240980" cy="1240980"/>
          </a:xfrm>
          <a:prstGeom prst="rect">
            <a:avLst/>
          </a:prstGeom>
        </p:spPr>
      </p:pic>
      <p:sp>
        <p:nvSpPr>
          <p:cNvPr id="66" name="TextBox 65"/>
          <p:cNvSpPr txBox="1"/>
          <p:nvPr/>
        </p:nvSpPr>
        <p:spPr>
          <a:xfrm>
            <a:off x="1411134" y="7605681"/>
            <a:ext cx="1506171" cy="338554"/>
          </a:xfrm>
          <a:prstGeom prst="rect">
            <a:avLst/>
          </a:prstGeom>
          <a:noFill/>
          <a:ln>
            <a:noFill/>
          </a:ln>
        </p:spPr>
        <p:txBody>
          <a:bodyPr wrap="square" rtlCol="0">
            <a:spAutoFit/>
          </a:bodyPr>
          <a:lstStyle/>
          <a:p>
            <a:pPr algn="ctr"/>
            <a:r>
              <a:rPr lang="en-US" sz="1600" b="1" dirty="0">
                <a:solidFill>
                  <a:srgbClr val="000000"/>
                </a:solidFill>
              </a:rPr>
              <a:t>Mobile </a:t>
            </a:r>
            <a:r>
              <a:rPr lang="en-US" sz="1600" b="1" dirty="0" smtClean="0">
                <a:solidFill>
                  <a:srgbClr val="000000"/>
                </a:solidFill>
              </a:rPr>
              <a:t>wallets</a:t>
            </a:r>
            <a:endParaRPr lang="en-US" sz="1600" b="1" dirty="0">
              <a:solidFill>
                <a:srgbClr val="000000"/>
              </a:solidFill>
              <a:latin typeface="+mj-lt"/>
            </a:endParaRPr>
          </a:p>
        </p:txBody>
      </p:sp>
      <p:sp>
        <p:nvSpPr>
          <p:cNvPr id="67" name="Rectangle 66"/>
          <p:cNvSpPr/>
          <p:nvPr/>
        </p:nvSpPr>
        <p:spPr>
          <a:xfrm>
            <a:off x="1416684" y="7897133"/>
            <a:ext cx="1391626" cy="707886"/>
          </a:xfrm>
          <a:prstGeom prst="rect">
            <a:avLst/>
          </a:prstGeom>
        </p:spPr>
        <p:txBody>
          <a:bodyPr wrap="square">
            <a:spAutoFit/>
          </a:bodyPr>
          <a:lstStyle/>
          <a:p>
            <a:pPr algn="ctr"/>
            <a:r>
              <a:rPr lang="en-US" sz="1000" dirty="0"/>
              <a:t>Mobile based virtual wallet, preloaded </a:t>
            </a:r>
            <a:r>
              <a:rPr lang="en-US" sz="1000" dirty="0" smtClean="0"/>
              <a:t>amount for </a:t>
            </a:r>
            <a:r>
              <a:rPr lang="en-US" sz="1000" dirty="0"/>
              <a:t>online and offline spends</a:t>
            </a:r>
          </a:p>
        </p:txBody>
      </p:sp>
      <p:sp>
        <p:nvSpPr>
          <p:cNvPr id="53" name="Rectangle 52"/>
          <p:cNvSpPr/>
          <p:nvPr/>
        </p:nvSpPr>
        <p:spPr>
          <a:xfrm>
            <a:off x="4428233" y="4899421"/>
            <a:ext cx="1179390" cy="600164"/>
          </a:xfrm>
          <a:prstGeom prst="rect">
            <a:avLst/>
          </a:prstGeom>
        </p:spPr>
        <p:txBody>
          <a:bodyPr wrap="square">
            <a:spAutoFit/>
          </a:bodyPr>
          <a:lstStyle/>
          <a:p>
            <a:r>
              <a:rPr lang="en-US" sz="1100" dirty="0"/>
              <a:t>Purchasing and limited cash withdrawal</a:t>
            </a:r>
            <a:endParaRPr lang="en-IN" sz="1050" dirty="0">
              <a:latin typeface="+mj-lt"/>
              <a:cs typeface="Gotham Book"/>
            </a:endParaRPr>
          </a:p>
        </p:txBody>
      </p:sp>
      <p:pic>
        <p:nvPicPr>
          <p:cNvPr id="68" name="Picture 67" descr="neft-rtgs.png"/>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3843601" y="7506558"/>
            <a:ext cx="1842857" cy="552857"/>
          </a:xfrm>
          <a:prstGeom prst="rect">
            <a:avLst/>
          </a:prstGeom>
        </p:spPr>
      </p:pic>
      <p:sp>
        <p:nvSpPr>
          <p:cNvPr id="73" name="TextBox 72"/>
          <p:cNvSpPr txBox="1"/>
          <p:nvPr/>
        </p:nvSpPr>
        <p:spPr>
          <a:xfrm>
            <a:off x="3274658" y="8020846"/>
            <a:ext cx="1746579" cy="523220"/>
          </a:xfrm>
          <a:prstGeom prst="rect">
            <a:avLst/>
          </a:prstGeom>
          <a:noFill/>
          <a:ln>
            <a:noFill/>
          </a:ln>
        </p:spPr>
        <p:txBody>
          <a:bodyPr wrap="none" rtlCol="0">
            <a:spAutoFit/>
          </a:bodyPr>
          <a:lstStyle/>
          <a:p>
            <a:pPr algn="ctr"/>
            <a:r>
              <a:rPr lang="en-US" sz="1400" b="1" dirty="0">
                <a:solidFill>
                  <a:srgbClr val="000000"/>
                </a:solidFill>
              </a:rPr>
              <a:t>National Electronic </a:t>
            </a:r>
            <a:endParaRPr lang="en-US" sz="1400" b="1" dirty="0" smtClean="0">
              <a:solidFill>
                <a:srgbClr val="000000"/>
              </a:solidFill>
            </a:endParaRPr>
          </a:p>
          <a:p>
            <a:pPr algn="ctr"/>
            <a:r>
              <a:rPr lang="en-US" sz="1400" b="1" dirty="0" smtClean="0">
                <a:solidFill>
                  <a:srgbClr val="000000"/>
                </a:solidFill>
              </a:rPr>
              <a:t>Fund </a:t>
            </a:r>
            <a:r>
              <a:rPr lang="en-US" sz="1400" b="1" dirty="0">
                <a:solidFill>
                  <a:srgbClr val="000000"/>
                </a:solidFill>
              </a:rPr>
              <a:t>Transfer (NEFT)</a:t>
            </a:r>
            <a:endParaRPr lang="en-US" sz="1400" b="1" dirty="0">
              <a:solidFill>
                <a:srgbClr val="000000"/>
              </a:solidFill>
              <a:latin typeface="+mj-lt"/>
            </a:endParaRPr>
          </a:p>
        </p:txBody>
      </p:sp>
      <p:sp>
        <p:nvSpPr>
          <p:cNvPr id="74" name="TextBox 73"/>
          <p:cNvSpPr txBox="1"/>
          <p:nvPr/>
        </p:nvSpPr>
        <p:spPr>
          <a:xfrm>
            <a:off x="5004215" y="8005414"/>
            <a:ext cx="1548897" cy="553998"/>
          </a:xfrm>
          <a:prstGeom prst="rect">
            <a:avLst/>
          </a:prstGeom>
          <a:noFill/>
          <a:ln>
            <a:noFill/>
          </a:ln>
        </p:spPr>
        <p:txBody>
          <a:bodyPr wrap="none" rtlCol="0">
            <a:spAutoFit/>
          </a:bodyPr>
          <a:lstStyle/>
          <a:p>
            <a:pPr algn="ctr"/>
            <a:r>
              <a:rPr lang="en-US" sz="1400" b="1" dirty="0">
                <a:solidFill>
                  <a:srgbClr val="000000"/>
                </a:solidFill>
              </a:rPr>
              <a:t>Real Time</a:t>
            </a:r>
            <a:r>
              <a:rPr lang="en-US" sz="1600" b="1" dirty="0">
                <a:solidFill>
                  <a:srgbClr val="000000"/>
                </a:solidFill>
              </a:rPr>
              <a:t> </a:t>
            </a:r>
            <a:r>
              <a:rPr lang="en-US" sz="1400" b="1" dirty="0">
                <a:solidFill>
                  <a:srgbClr val="000000"/>
                </a:solidFill>
              </a:rPr>
              <a:t>Gross </a:t>
            </a:r>
            <a:endParaRPr lang="en-US" sz="1400" b="1" dirty="0" smtClean="0">
              <a:solidFill>
                <a:srgbClr val="000000"/>
              </a:solidFill>
            </a:endParaRPr>
          </a:p>
          <a:p>
            <a:pPr algn="ctr"/>
            <a:r>
              <a:rPr lang="en-US" sz="1400" b="1" dirty="0" smtClean="0">
                <a:solidFill>
                  <a:srgbClr val="000000"/>
                </a:solidFill>
              </a:rPr>
              <a:t>Settlement </a:t>
            </a:r>
            <a:r>
              <a:rPr lang="en-US" sz="1400" b="1" dirty="0">
                <a:solidFill>
                  <a:srgbClr val="000000"/>
                </a:solidFill>
              </a:rPr>
              <a:t>(RTGS)</a:t>
            </a:r>
            <a:endParaRPr lang="en-US" sz="1400" b="1" dirty="0">
              <a:solidFill>
                <a:srgbClr val="000000"/>
              </a:solidFill>
              <a:latin typeface="+mj-lt"/>
            </a:endParaRPr>
          </a:p>
        </p:txBody>
      </p:sp>
      <p:sp>
        <p:nvSpPr>
          <p:cNvPr id="75" name="Rectangle 74"/>
          <p:cNvSpPr/>
          <p:nvPr/>
        </p:nvSpPr>
        <p:spPr>
          <a:xfrm>
            <a:off x="3311298" y="8452660"/>
            <a:ext cx="1723517" cy="400110"/>
          </a:xfrm>
          <a:prstGeom prst="rect">
            <a:avLst/>
          </a:prstGeom>
        </p:spPr>
        <p:txBody>
          <a:bodyPr wrap="square">
            <a:spAutoFit/>
          </a:bodyPr>
          <a:lstStyle/>
          <a:p>
            <a:pPr algn="ctr"/>
            <a:r>
              <a:rPr lang="en-US" sz="1000" dirty="0" smtClean="0"/>
              <a:t>Inter-Bank Transfer of any amount</a:t>
            </a:r>
            <a:endParaRPr lang="en-US" sz="1000" dirty="0"/>
          </a:p>
        </p:txBody>
      </p:sp>
      <p:sp>
        <p:nvSpPr>
          <p:cNvPr id="76" name="Rectangle 75"/>
          <p:cNvSpPr/>
          <p:nvPr/>
        </p:nvSpPr>
        <p:spPr>
          <a:xfrm>
            <a:off x="4926892" y="8473274"/>
            <a:ext cx="1648070" cy="400110"/>
          </a:xfrm>
          <a:prstGeom prst="rect">
            <a:avLst/>
          </a:prstGeom>
        </p:spPr>
        <p:txBody>
          <a:bodyPr wrap="square">
            <a:spAutoFit/>
          </a:bodyPr>
          <a:lstStyle/>
          <a:p>
            <a:pPr algn="ctr"/>
            <a:r>
              <a:rPr lang="en-US" sz="1000" dirty="0" smtClean="0"/>
              <a:t>Inter-Bank Transfer of </a:t>
            </a:r>
            <a:r>
              <a:rPr lang="en-US" sz="1000" dirty="0" err="1" smtClean="0"/>
              <a:t>Rs</a:t>
            </a:r>
            <a:r>
              <a:rPr lang="en-US" sz="1000" dirty="0" smtClean="0"/>
              <a:t> 2 lac and above.</a:t>
            </a:r>
            <a:endParaRPr lang="en-US" sz="1000" dirty="0"/>
          </a:p>
        </p:txBody>
      </p:sp>
    </p:spTree>
    <p:extLst>
      <p:ext uri="{BB962C8B-B14F-4D97-AF65-F5344CB8AC3E}">
        <p14:creationId xmlns:p14="http://schemas.microsoft.com/office/powerpoint/2010/main" val="32274234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36"/>
          <p:cNvSpPr/>
          <p:nvPr/>
        </p:nvSpPr>
        <p:spPr>
          <a:xfrm>
            <a:off x="157411" y="1639669"/>
            <a:ext cx="3904561" cy="1936971"/>
          </a:xfrm>
          <a:prstGeom prst="rect">
            <a:avLst/>
          </a:prstGeom>
          <a:ln w="12700" cmpd="sng"/>
        </p:spPr>
        <p:style>
          <a:lnRef idx="2">
            <a:schemeClr val="accent1"/>
          </a:lnRef>
          <a:fillRef idx="1">
            <a:schemeClr val="lt1"/>
          </a:fillRef>
          <a:effectRef idx="0">
            <a:schemeClr val="accent1"/>
          </a:effectRef>
          <a:fontRef idx="minor">
            <a:schemeClr val="dk1"/>
          </a:fontRef>
        </p:style>
        <p:txBody>
          <a:bodyPr rtlCol="0" anchor="ctr"/>
          <a:lstStyle/>
          <a:p>
            <a:pPr algn="ctr"/>
            <a:endParaRPr lang="en-US" dirty="0"/>
          </a:p>
        </p:txBody>
      </p:sp>
      <p:sp>
        <p:nvSpPr>
          <p:cNvPr id="26" name="Rectangle 25"/>
          <p:cNvSpPr/>
          <p:nvPr/>
        </p:nvSpPr>
        <p:spPr>
          <a:xfrm>
            <a:off x="3086201" y="8383415"/>
            <a:ext cx="3630472" cy="1404883"/>
          </a:xfrm>
          <a:prstGeom prst="rect">
            <a:avLst/>
          </a:prstGeom>
          <a:ln w="12700" cmpd="sng"/>
        </p:spPr>
        <p:style>
          <a:lnRef idx="2">
            <a:schemeClr val="accent1"/>
          </a:lnRef>
          <a:fillRef idx="1">
            <a:schemeClr val="lt1"/>
          </a:fillRef>
          <a:effectRef idx="0">
            <a:schemeClr val="accent1"/>
          </a:effectRef>
          <a:fontRef idx="minor">
            <a:schemeClr val="dk1"/>
          </a:fontRef>
        </p:style>
        <p:txBody>
          <a:bodyPr rtlCol="0" anchor="ctr"/>
          <a:lstStyle/>
          <a:p>
            <a:pPr algn="ctr"/>
            <a:endParaRPr lang="en-US" dirty="0"/>
          </a:p>
        </p:txBody>
      </p:sp>
      <p:sp>
        <p:nvSpPr>
          <p:cNvPr id="25" name="Rectangle 24"/>
          <p:cNvSpPr/>
          <p:nvPr/>
        </p:nvSpPr>
        <p:spPr>
          <a:xfrm>
            <a:off x="147395" y="8383415"/>
            <a:ext cx="2754014" cy="1404883"/>
          </a:xfrm>
          <a:prstGeom prst="rect">
            <a:avLst/>
          </a:prstGeom>
          <a:ln w="12700" cmpd="sng"/>
        </p:spPr>
        <p:style>
          <a:lnRef idx="2">
            <a:schemeClr val="accent1"/>
          </a:lnRef>
          <a:fillRef idx="1">
            <a:schemeClr val="lt1"/>
          </a:fillRef>
          <a:effectRef idx="0">
            <a:schemeClr val="accent1"/>
          </a:effectRef>
          <a:fontRef idx="minor">
            <a:schemeClr val="dk1"/>
          </a:fontRef>
        </p:style>
        <p:txBody>
          <a:bodyPr rtlCol="0" anchor="ctr"/>
          <a:lstStyle/>
          <a:p>
            <a:pPr algn="ctr"/>
            <a:endParaRPr lang="en-US" dirty="0"/>
          </a:p>
        </p:txBody>
      </p:sp>
      <p:sp>
        <p:nvSpPr>
          <p:cNvPr id="21" name="Rectangle 20"/>
          <p:cNvSpPr/>
          <p:nvPr/>
        </p:nvSpPr>
        <p:spPr>
          <a:xfrm>
            <a:off x="147395" y="6039708"/>
            <a:ext cx="6554808" cy="2164049"/>
          </a:xfrm>
          <a:prstGeom prst="rect">
            <a:avLst/>
          </a:prstGeom>
          <a:ln w="12700" cmpd="sng"/>
        </p:spPr>
        <p:style>
          <a:lnRef idx="2">
            <a:schemeClr val="accent1"/>
          </a:lnRef>
          <a:fillRef idx="1">
            <a:schemeClr val="lt1"/>
          </a:fillRef>
          <a:effectRef idx="0">
            <a:schemeClr val="accent1"/>
          </a:effectRef>
          <a:fontRef idx="minor">
            <a:schemeClr val="dk1"/>
          </a:fontRef>
        </p:style>
        <p:txBody>
          <a:bodyPr rtlCol="0" anchor="ctr"/>
          <a:lstStyle/>
          <a:p>
            <a:pPr algn="ctr"/>
            <a:endParaRPr lang="en-US" dirty="0"/>
          </a:p>
        </p:txBody>
      </p:sp>
      <p:sp>
        <p:nvSpPr>
          <p:cNvPr id="4" name="Rectangle 3"/>
          <p:cNvSpPr/>
          <p:nvPr/>
        </p:nvSpPr>
        <p:spPr>
          <a:xfrm>
            <a:off x="147395" y="3726450"/>
            <a:ext cx="6554808" cy="2164049"/>
          </a:xfrm>
          <a:prstGeom prst="rect">
            <a:avLst/>
          </a:prstGeom>
          <a:ln w="12700" cmpd="sng"/>
        </p:spPr>
        <p:style>
          <a:lnRef idx="2">
            <a:schemeClr val="accent1"/>
          </a:lnRef>
          <a:fillRef idx="1">
            <a:schemeClr val="lt1"/>
          </a:fillRef>
          <a:effectRef idx="0">
            <a:schemeClr val="accent1"/>
          </a:effectRef>
          <a:fontRef idx="minor">
            <a:schemeClr val="dk1"/>
          </a:fontRef>
        </p:style>
        <p:txBody>
          <a:bodyPr rtlCol="0" anchor="ctr"/>
          <a:lstStyle/>
          <a:p>
            <a:pPr algn="ctr"/>
            <a:endParaRPr lang="en-US" dirty="0"/>
          </a:p>
        </p:txBody>
      </p:sp>
      <p:sp>
        <p:nvSpPr>
          <p:cNvPr id="5" name="Title 1"/>
          <p:cNvSpPr txBox="1">
            <a:spLocks/>
          </p:cNvSpPr>
          <p:nvPr/>
        </p:nvSpPr>
        <p:spPr>
          <a:xfrm>
            <a:off x="220779" y="3686130"/>
            <a:ext cx="6400800" cy="406634"/>
          </a:xfrm>
          <a:prstGeom prst="rect">
            <a:avLst/>
          </a:prstGeom>
        </p:spPr>
        <p:txBody>
          <a:bodyPr vert="horz" lIns="91440" tIns="45720" rIns="91440" bIns="45720" rtlCol="0" anchor="ctr">
            <a:normAutofit fontScale="97500"/>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US" sz="1800" b="1" dirty="0" smtClean="0">
                <a:solidFill>
                  <a:srgbClr val="000000"/>
                </a:solidFill>
              </a:rPr>
              <a:t>Insurance</a:t>
            </a:r>
            <a:endParaRPr lang="en-US" sz="1800" b="1" dirty="0">
              <a:solidFill>
                <a:srgbClr val="000000"/>
              </a:solidFill>
            </a:endParaRPr>
          </a:p>
        </p:txBody>
      </p:sp>
      <p:pic>
        <p:nvPicPr>
          <p:cNvPr id="6" name="Picture 5" descr="family-Icon.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0780" y="4221550"/>
            <a:ext cx="1027374" cy="1034792"/>
          </a:xfrm>
          <a:prstGeom prst="rect">
            <a:avLst/>
          </a:prstGeom>
        </p:spPr>
      </p:pic>
      <p:pic>
        <p:nvPicPr>
          <p:cNvPr id="7" name="Picture 6" descr="pT7KdzX8c.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95978" y="4703735"/>
            <a:ext cx="1190223" cy="745873"/>
          </a:xfrm>
          <a:prstGeom prst="rect">
            <a:avLst/>
          </a:prstGeom>
        </p:spPr>
      </p:pic>
      <p:pic>
        <p:nvPicPr>
          <p:cNvPr id="8" name="Picture 7" descr="sports-car-clipart-side-view-KTj4ddqTq.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34966" y="4093516"/>
            <a:ext cx="1251235" cy="623532"/>
          </a:xfrm>
          <a:prstGeom prst="rect">
            <a:avLst/>
          </a:prstGeom>
        </p:spPr>
      </p:pic>
      <p:sp>
        <p:nvSpPr>
          <p:cNvPr id="9" name="TextBox 8"/>
          <p:cNvSpPr txBox="1"/>
          <p:nvPr/>
        </p:nvSpPr>
        <p:spPr>
          <a:xfrm>
            <a:off x="100340" y="5424575"/>
            <a:ext cx="1518364" cy="369332"/>
          </a:xfrm>
          <a:prstGeom prst="rect">
            <a:avLst/>
          </a:prstGeom>
          <a:noFill/>
        </p:spPr>
        <p:txBody>
          <a:bodyPr wrap="none" rtlCol="0">
            <a:spAutoFit/>
          </a:bodyPr>
          <a:lstStyle/>
          <a:p>
            <a:r>
              <a:rPr lang="en-US" dirty="0" smtClean="0">
                <a:solidFill>
                  <a:schemeClr val="accent6">
                    <a:lumMod val="50000"/>
                  </a:schemeClr>
                </a:solidFill>
              </a:rPr>
              <a:t>Life Insurance</a:t>
            </a:r>
            <a:endParaRPr lang="en-US" dirty="0">
              <a:solidFill>
                <a:schemeClr val="accent6">
                  <a:lumMod val="50000"/>
                </a:schemeClr>
              </a:solidFill>
            </a:endParaRPr>
          </a:p>
        </p:txBody>
      </p:sp>
      <p:sp>
        <p:nvSpPr>
          <p:cNvPr id="10" name="TextBox 9"/>
          <p:cNvSpPr txBox="1"/>
          <p:nvPr/>
        </p:nvSpPr>
        <p:spPr>
          <a:xfrm>
            <a:off x="1607755" y="5429192"/>
            <a:ext cx="1932140" cy="369332"/>
          </a:xfrm>
          <a:prstGeom prst="rect">
            <a:avLst/>
          </a:prstGeom>
          <a:noFill/>
        </p:spPr>
        <p:txBody>
          <a:bodyPr wrap="none" rtlCol="0">
            <a:spAutoFit/>
          </a:bodyPr>
          <a:lstStyle/>
          <a:p>
            <a:r>
              <a:rPr lang="en-US" dirty="0" smtClean="0">
                <a:solidFill>
                  <a:srgbClr val="984807"/>
                </a:solidFill>
              </a:rPr>
              <a:t>Non-Life Insurance</a:t>
            </a:r>
            <a:endParaRPr lang="en-US" dirty="0">
              <a:solidFill>
                <a:srgbClr val="984807"/>
              </a:solidFill>
            </a:endParaRPr>
          </a:p>
        </p:txBody>
      </p:sp>
      <p:sp>
        <p:nvSpPr>
          <p:cNvPr id="11" name="Rectangle 10"/>
          <p:cNvSpPr/>
          <p:nvPr/>
        </p:nvSpPr>
        <p:spPr>
          <a:xfrm>
            <a:off x="3930588" y="4506224"/>
            <a:ext cx="2771614" cy="1241364"/>
          </a:xfrm>
          <a:prstGeom prst="rect">
            <a:avLst/>
          </a:prstGeom>
        </p:spPr>
        <p:txBody>
          <a:bodyPr wrap="square">
            <a:spAutoFit/>
          </a:bodyPr>
          <a:lstStyle/>
          <a:p>
            <a:r>
              <a:rPr lang="en-US" sz="1600" baseline="30000" dirty="0"/>
              <a:t>An agreement in which a person makes regular payments to a  company and the company promises to pay money up to the insured amount if the person is injured or dies, or to pay money equal to the value of something (such as a house or car) if it is damaged, lost, or stolen.</a:t>
            </a:r>
            <a:endParaRPr lang="en-US" sz="1600" baseline="30000" dirty="0"/>
          </a:p>
        </p:txBody>
      </p:sp>
      <p:sp>
        <p:nvSpPr>
          <p:cNvPr id="12" name="Rectangle 11"/>
          <p:cNvSpPr/>
          <p:nvPr/>
        </p:nvSpPr>
        <p:spPr>
          <a:xfrm>
            <a:off x="3942053" y="4236863"/>
            <a:ext cx="2365155" cy="276999"/>
          </a:xfrm>
          <a:prstGeom prst="rect">
            <a:avLst/>
          </a:prstGeom>
        </p:spPr>
        <p:txBody>
          <a:bodyPr wrap="none">
            <a:spAutoFit/>
          </a:bodyPr>
          <a:lstStyle/>
          <a:p>
            <a:r>
              <a:rPr lang="en-US" sz="1200" b="1" dirty="0" smtClean="0">
                <a:solidFill>
                  <a:schemeClr val="bg2">
                    <a:lumMod val="50000"/>
                  </a:schemeClr>
                </a:solidFill>
                <a:latin typeface="Chalkboard"/>
                <a:cs typeface="Chalkboard"/>
              </a:rPr>
              <a:t>Protection </a:t>
            </a:r>
            <a:r>
              <a:rPr lang="en-US" sz="1200" b="1" dirty="0">
                <a:solidFill>
                  <a:schemeClr val="bg2">
                    <a:lumMod val="50000"/>
                  </a:schemeClr>
                </a:solidFill>
                <a:latin typeface="Chalkboard"/>
                <a:cs typeface="Chalkboard"/>
              </a:rPr>
              <a:t>against future loss</a:t>
            </a:r>
          </a:p>
        </p:txBody>
      </p:sp>
      <p:sp>
        <p:nvSpPr>
          <p:cNvPr id="14" name="Rectangle 13"/>
          <p:cNvSpPr/>
          <p:nvPr/>
        </p:nvSpPr>
        <p:spPr>
          <a:xfrm>
            <a:off x="3952483" y="3932311"/>
            <a:ext cx="2749720" cy="338554"/>
          </a:xfrm>
          <a:prstGeom prst="rect">
            <a:avLst/>
          </a:prstGeom>
          <a:solidFill>
            <a:schemeClr val="accent4">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bg1"/>
              </a:solidFill>
            </a:endParaRPr>
          </a:p>
        </p:txBody>
      </p:sp>
      <p:sp>
        <p:nvSpPr>
          <p:cNvPr id="13" name="TextBox 12"/>
          <p:cNvSpPr txBox="1"/>
          <p:nvPr/>
        </p:nvSpPr>
        <p:spPr>
          <a:xfrm>
            <a:off x="3952483" y="3919799"/>
            <a:ext cx="1803498" cy="338554"/>
          </a:xfrm>
          <a:prstGeom prst="rect">
            <a:avLst/>
          </a:prstGeom>
          <a:noFill/>
        </p:spPr>
        <p:txBody>
          <a:bodyPr wrap="none" rtlCol="0">
            <a:spAutoFit/>
          </a:bodyPr>
          <a:lstStyle/>
          <a:p>
            <a:r>
              <a:rPr lang="en-US" sz="1600" b="1" dirty="0" smtClean="0">
                <a:solidFill>
                  <a:srgbClr val="FFFFFF"/>
                </a:solidFill>
              </a:rPr>
              <a:t>What is Insurance?</a:t>
            </a:r>
            <a:endParaRPr lang="en-US" sz="1600" b="1" dirty="0">
              <a:solidFill>
                <a:srgbClr val="FFFFFF"/>
              </a:solidFill>
            </a:endParaRPr>
          </a:p>
        </p:txBody>
      </p:sp>
      <p:sp>
        <p:nvSpPr>
          <p:cNvPr id="15" name="Rectangle 14"/>
          <p:cNvSpPr/>
          <p:nvPr/>
        </p:nvSpPr>
        <p:spPr>
          <a:xfrm>
            <a:off x="214538" y="7456214"/>
            <a:ext cx="2272469" cy="600164"/>
          </a:xfrm>
          <a:prstGeom prst="rect">
            <a:avLst/>
          </a:prstGeom>
        </p:spPr>
        <p:txBody>
          <a:bodyPr wrap="square">
            <a:spAutoFit/>
          </a:bodyPr>
          <a:lstStyle/>
          <a:p>
            <a:pPr algn="ctr"/>
            <a:r>
              <a:rPr lang="en-US" sz="1100" dirty="0">
                <a:solidFill>
                  <a:schemeClr val="bg1">
                    <a:lumMod val="50000"/>
                  </a:schemeClr>
                </a:solidFill>
              </a:rPr>
              <a:t>Accidental insurance coverage of </a:t>
            </a:r>
            <a:r>
              <a:rPr lang="en-US" sz="1100" dirty="0" err="1">
                <a:solidFill>
                  <a:schemeClr val="bg1">
                    <a:lumMod val="50000"/>
                  </a:schemeClr>
                </a:solidFill>
              </a:rPr>
              <a:t>Rs</a:t>
            </a:r>
            <a:r>
              <a:rPr lang="en-US" sz="1100" dirty="0">
                <a:solidFill>
                  <a:schemeClr val="bg1">
                    <a:lumMod val="50000"/>
                  </a:schemeClr>
                </a:solidFill>
              </a:rPr>
              <a:t> 2 </a:t>
            </a:r>
            <a:r>
              <a:rPr lang="en-US" sz="1100" dirty="0" err="1">
                <a:solidFill>
                  <a:schemeClr val="bg1">
                    <a:lumMod val="50000"/>
                  </a:schemeClr>
                </a:solidFill>
              </a:rPr>
              <a:t>lacs</a:t>
            </a:r>
            <a:r>
              <a:rPr lang="en-US" sz="1100" dirty="0">
                <a:solidFill>
                  <a:schemeClr val="bg1">
                    <a:lumMod val="50000"/>
                  </a:schemeClr>
                </a:solidFill>
              </a:rPr>
              <a:t> at a premium of </a:t>
            </a:r>
            <a:r>
              <a:rPr lang="en-US" sz="1100" dirty="0" err="1">
                <a:solidFill>
                  <a:schemeClr val="bg1">
                    <a:lumMod val="50000"/>
                  </a:schemeClr>
                </a:solidFill>
              </a:rPr>
              <a:t>Rs</a:t>
            </a:r>
            <a:r>
              <a:rPr lang="en-US" sz="1100" dirty="0">
                <a:solidFill>
                  <a:schemeClr val="bg1">
                    <a:lumMod val="50000"/>
                  </a:schemeClr>
                </a:solidFill>
              </a:rPr>
              <a:t> 12/- per annum/ member (Age 18 – 70)</a:t>
            </a:r>
          </a:p>
        </p:txBody>
      </p:sp>
      <p:sp>
        <p:nvSpPr>
          <p:cNvPr id="16" name="Rectangle 15"/>
          <p:cNvSpPr/>
          <p:nvPr/>
        </p:nvSpPr>
        <p:spPr>
          <a:xfrm>
            <a:off x="2350777" y="7469965"/>
            <a:ext cx="3062830" cy="430887"/>
          </a:xfrm>
          <a:prstGeom prst="rect">
            <a:avLst/>
          </a:prstGeom>
        </p:spPr>
        <p:txBody>
          <a:bodyPr wrap="square">
            <a:spAutoFit/>
          </a:bodyPr>
          <a:lstStyle/>
          <a:p>
            <a:pPr algn="ctr"/>
            <a:r>
              <a:rPr lang="en-US" sz="1100" dirty="0">
                <a:solidFill>
                  <a:srgbClr val="7F7F7F"/>
                </a:solidFill>
              </a:rPr>
              <a:t>Life insurance coverage of </a:t>
            </a:r>
            <a:r>
              <a:rPr lang="en-US" sz="1100" dirty="0" err="1">
                <a:solidFill>
                  <a:srgbClr val="7F7F7F"/>
                </a:solidFill>
              </a:rPr>
              <a:t>Rs</a:t>
            </a:r>
            <a:r>
              <a:rPr lang="en-US" sz="1100" dirty="0">
                <a:solidFill>
                  <a:srgbClr val="7F7F7F"/>
                </a:solidFill>
              </a:rPr>
              <a:t> 2 </a:t>
            </a:r>
            <a:r>
              <a:rPr lang="en-US" sz="1100" dirty="0" err="1">
                <a:solidFill>
                  <a:srgbClr val="7F7F7F"/>
                </a:solidFill>
              </a:rPr>
              <a:t>lacs</a:t>
            </a:r>
            <a:r>
              <a:rPr lang="en-US" sz="1100" dirty="0">
                <a:solidFill>
                  <a:srgbClr val="7F7F7F"/>
                </a:solidFill>
              </a:rPr>
              <a:t> at a premium of </a:t>
            </a:r>
            <a:r>
              <a:rPr lang="en-US" sz="1100" dirty="0" err="1">
                <a:solidFill>
                  <a:srgbClr val="7F7F7F"/>
                </a:solidFill>
              </a:rPr>
              <a:t>Rs</a:t>
            </a:r>
            <a:r>
              <a:rPr lang="en-US" sz="1100" dirty="0">
                <a:solidFill>
                  <a:srgbClr val="7F7F7F"/>
                </a:solidFill>
              </a:rPr>
              <a:t> 330 /- per annum/ member (Age 18-50)</a:t>
            </a:r>
          </a:p>
        </p:txBody>
      </p:sp>
      <p:sp>
        <p:nvSpPr>
          <p:cNvPr id="17" name="Rectangle 16"/>
          <p:cNvSpPr/>
          <p:nvPr/>
        </p:nvSpPr>
        <p:spPr>
          <a:xfrm>
            <a:off x="5238773" y="7489456"/>
            <a:ext cx="1477900" cy="600164"/>
          </a:xfrm>
          <a:prstGeom prst="rect">
            <a:avLst/>
          </a:prstGeom>
        </p:spPr>
        <p:txBody>
          <a:bodyPr wrap="square">
            <a:spAutoFit/>
          </a:bodyPr>
          <a:lstStyle/>
          <a:p>
            <a:pPr algn="ctr"/>
            <a:r>
              <a:rPr lang="en-US" sz="1100" dirty="0">
                <a:solidFill>
                  <a:srgbClr val="7F7F7F"/>
                </a:solidFill>
              </a:rPr>
              <a:t>Assured pension of </a:t>
            </a:r>
            <a:r>
              <a:rPr lang="en-US" sz="1100" dirty="0" err="1">
                <a:solidFill>
                  <a:srgbClr val="7F7F7F"/>
                </a:solidFill>
              </a:rPr>
              <a:t>Rs</a:t>
            </a:r>
            <a:r>
              <a:rPr lang="en-US" sz="1100" dirty="0">
                <a:solidFill>
                  <a:srgbClr val="7F7F7F"/>
                </a:solidFill>
              </a:rPr>
              <a:t> 1000/- to </a:t>
            </a:r>
            <a:r>
              <a:rPr lang="en-US" sz="1100" dirty="0" err="1">
                <a:solidFill>
                  <a:srgbClr val="7F7F7F"/>
                </a:solidFill>
              </a:rPr>
              <a:t>Rs</a:t>
            </a:r>
            <a:r>
              <a:rPr lang="en-US" sz="1100" dirty="0">
                <a:solidFill>
                  <a:srgbClr val="7F7F7F"/>
                </a:solidFill>
              </a:rPr>
              <a:t> 5000/- (Age 18-40)</a:t>
            </a:r>
          </a:p>
        </p:txBody>
      </p:sp>
      <p:pic>
        <p:nvPicPr>
          <p:cNvPr id="18" name="Picture 17" descr="PMJJY logo.eps"/>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454160" y="6686583"/>
            <a:ext cx="2762715" cy="618645"/>
          </a:xfrm>
          <a:prstGeom prst="rect">
            <a:avLst/>
          </a:prstGeom>
        </p:spPr>
      </p:pic>
      <p:pic>
        <p:nvPicPr>
          <p:cNvPr id="19" name="Picture 18" descr="Atal Pension Logo.eps"/>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402658" y="6392431"/>
            <a:ext cx="1146581" cy="1081062"/>
          </a:xfrm>
          <a:prstGeom prst="rect">
            <a:avLst/>
          </a:prstGeom>
        </p:spPr>
      </p:pic>
      <p:pic>
        <p:nvPicPr>
          <p:cNvPr id="20" name="Picture 19" descr="PMSBY Logo.eps"/>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14539" y="6657586"/>
            <a:ext cx="2067230" cy="649096"/>
          </a:xfrm>
          <a:prstGeom prst="rect">
            <a:avLst/>
          </a:prstGeom>
        </p:spPr>
      </p:pic>
      <p:sp>
        <p:nvSpPr>
          <p:cNvPr id="22" name="Title 1"/>
          <p:cNvSpPr txBox="1">
            <a:spLocks/>
          </p:cNvSpPr>
          <p:nvPr/>
        </p:nvSpPr>
        <p:spPr>
          <a:xfrm>
            <a:off x="148439" y="6006861"/>
            <a:ext cx="6400800" cy="406634"/>
          </a:xfrm>
          <a:prstGeom prst="rect">
            <a:avLst/>
          </a:prstGeom>
        </p:spPr>
        <p:txBody>
          <a:bodyPr vert="horz" lIns="91440" tIns="45720" rIns="91440" bIns="45720" rtlCol="0" anchor="ctr">
            <a:normAutofit fontScale="97500"/>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US" sz="1800" b="1" dirty="0" smtClean="0">
                <a:solidFill>
                  <a:srgbClr val="000000"/>
                </a:solidFill>
              </a:rPr>
              <a:t>Social Security Schemes</a:t>
            </a:r>
            <a:endParaRPr lang="en-US" sz="1800" b="1" dirty="0">
              <a:solidFill>
                <a:srgbClr val="000000"/>
              </a:solidFill>
            </a:endParaRPr>
          </a:p>
        </p:txBody>
      </p:sp>
      <p:sp>
        <p:nvSpPr>
          <p:cNvPr id="23" name="Rectangle 22"/>
          <p:cNvSpPr/>
          <p:nvPr/>
        </p:nvSpPr>
        <p:spPr>
          <a:xfrm>
            <a:off x="3176969" y="8466717"/>
            <a:ext cx="2458573" cy="1215717"/>
          </a:xfrm>
          <a:prstGeom prst="rect">
            <a:avLst/>
          </a:prstGeom>
        </p:spPr>
        <p:txBody>
          <a:bodyPr wrap="square">
            <a:spAutoFit/>
          </a:bodyPr>
          <a:lstStyle/>
          <a:p>
            <a:r>
              <a:rPr lang="en-US" b="1" dirty="0" smtClean="0"/>
              <a:t>PPF</a:t>
            </a:r>
            <a:r>
              <a:rPr lang="en-US" dirty="0" smtClean="0"/>
              <a:t> </a:t>
            </a:r>
            <a:endParaRPr lang="en-US" sz="1600" dirty="0"/>
          </a:p>
          <a:p>
            <a:r>
              <a:rPr lang="en-US" sz="1100" dirty="0"/>
              <a:t>The Public Provident Fund is savings-cum-tax-saving instrument.</a:t>
            </a:r>
          </a:p>
          <a:p>
            <a:r>
              <a:rPr lang="en-US" sz="1100" dirty="0"/>
              <a:t>It mobilize small savings by offering an investment with reasonable returns combined with income tax benefits.</a:t>
            </a:r>
          </a:p>
        </p:txBody>
      </p:sp>
      <p:sp>
        <p:nvSpPr>
          <p:cNvPr id="24" name="Rectangle 23"/>
          <p:cNvSpPr/>
          <p:nvPr/>
        </p:nvSpPr>
        <p:spPr>
          <a:xfrm>
            <a:off x="184739" y="8476465"/>
            <a:ext cx="1282389" cy="1215718"/>
          </a:xfrm>
          <a:prstGeom prst="rect">
            <a:avLst/>
          </a:prstGeom>
        </p:spPr>
        <p:txBody>
          <a:bodyPr wrap="square">
            <a:spAutoFit/>
          </a:bodyPr>
          <a:lstStyle/>
          <a:p>
            <a:r>
              <a:rPr lang="en-US" b="1" dirty="0" smtClean="0"/>
              <a:t>Pension</a:t>
            </a:r>
          </a:p>
          <a:p>
            <a:endParaRPr lang="en-US" sz="700" b="1" dirty="0" smtClean="0"/>
          </a:p>
          <a:p>
            <a:r>
              <a:rPr lang="en-US" baseline="30000" dirty="0" smtClean="0"/>
              <a:t>A </a:t>
            </a:r>
            <a:r>
              <a:rPr lang="en-US" baseline="30000" dirty="0"/>
              <a:t>plan for setting aside money to be spent after retirement </a:t>
            </a:r>
            <a:endParaRPr lang="en-US" dirty="0"/>
          </a:p>
        </p:txBody>
      </p:sp>
      <p:pic>
        <p:nvPicPr>
          <p:cNvPr id="27" name="Picture 26" descr="Retirement_Planning-512.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651551" y="8566315"/>
            <a:ext cx="1071123" cy="1071123"/>
          </a:xfrm>
          <a:prstGeom prst="rect">
            <a:avLst/>
          </a:prstGeom>
        </p:spPr>
      </p:pic>
      <p:pic>
        <p:nvPicPr>
          <p:cNvPr id="28" name="Picture 27" descr="icon175x175.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490412" y="8509312"/>
            <a:ext cx="1160973" cy="1160973"/>
          </a:xfrm>
          <a:prstGeom prst="rect">
            <a:avLst/>
          </a:prstGeom>
        </p:spPr>
      </p:pic>
      <p:sp>
        <p:nvSpPr>
          <p:cNvPr id="29" name="Rectangle 28"/>
          <p:cNvSpPr/>
          <p:nvPr/>
        </p:nvSpPr>
        <p:spPr>
          <a:xfrm>
            <a:off x="157411" y="152293"/>
            <a:ext cx="6554808" cy="1363694"/>
          </a:xfrm>
          <a:prstGeom prst="rect">
            <a:avLst/>
          </a:prstGeom>
          <a:ln w="12700" cmpd="sng"/>
        </p:spPr>
        <p:style>
          <a:lnRef idx="2">
            <a:schemeClr val="accent1"/>
          </a:lnRef>
          <a:fillRef idx="1">
            <a:schemeClr val="lt1"/>
          </a:fillRef>
          <a:effectRef idx="0">
            <a:schemeClr val="accent1"/>
          </a:effectRef>
          <a:fontRef idx="minor">
            <a:schemeClr val="dk1"/>
          </a:fontRef>
        </p:style>
        <p:txBody>
          <a:bodyPr rtlCol="0" anchor="ctr"/>
          <a:lstStyle/>
          <a:p>
            <a:pPr algn="ctr"/>
            <a:endParaRPr lang="en-US" dirty="0"/>
          </a:p>
        </p:txBody>
      </p:sp>
      <p:pic>
        <p:nvPicPr>
          <p:cNvPr id="30" name="Picture 29" descr="pradhan-mantri-jan-dhan-yojna-logo.pn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37942" y="181911"/>
            <a:ext cx="1283932" cy="1279330"/>
          </a:xfrm>
          <a:prstGeom prst="rect">
            <a:avLst/>
          </a:prstGeom>
        </p:spPr>
      </p:pic>
      <p:sp>
        <p:nvSpPr>
          <p:cNvPr id="31" name="Rectangle 30"/>
          <p:cNvSpPr/>
          <p:nvPr/>
        </p:nvSpPr>
        <p:spPr>
          <a:xfrm>
            <a:off x="1815950" y="603873"/>
            <a:ext cx="4861419" cy="769441"/>
          </a:xfrm>
          <a:prstGeom prst="rect">
            <a:avLst/>
          </a:prstGeom>
        </p:spPr>
        <p:txBody>
          <a:bodyPr wrap="square">
            <a:spAutoFit/>
          </a:bodyPr>
          <a:lstStyle/>
          <a:p>
            <a:pPr marL="171450" indent="-171450" algn="just">
              <a:buFont typeface="Arial"/>
              <a:buChar char="•"/>
            </a:pPr>
            <a:r>
              <a:rPr lang="en-US" sz="1100" dirty="0"/>
              <a:t>Launched by </a:t>
            </a:r>
            <a:r>
              <a:rPr lang="en-US" sz="1100" dirty="0" err="1"/>
              <a:t>Hon’ble</a:t>
            </a:r>
            <a:r>
              <a:rPr lang="en-US" sz="1100" dirty="0"/>
              <a:t> Prime Minister on 28</a:t>
            </a:r>
            <a:r>
              <a:rPr lang="en-US" sz="1100" baseline="30000" dirty="0"/>
              <a:t>th</a:t>
            </a:r>
            <a:r>
              <a:rPr lang="en-US" sz="1100" dirty="0"/>
              <a:t> August 2014.</a:t>
            </a:r>
          </a:p>
          <a:p>
            <a:pPr marL="171450" indent="-171450" algn="just">
              <a:buFont typeface="Arial"/>
              <a:buChar char="•"/>
            </a:pPr>
            <a:r>
              <a:rPr lang="en-US" sz="1100" dirty="0"/>
              <a:t>The scheme focuses on coverage of households in rural as well as urban areas.</a:t>
            </a:r>
          </a:p>
          <a:p>
            <a:pPr marL="171450" indent="-171450" algn="just">
              <a:buFont typeface="Arial"/>
              <a:buChar char="•"/>
            </a:pPr>
            <a:r>
              <a:rPr lang="en-US" sz="1100" dirty="0" err="1"/>
              <a:t>RuPay</a:t>
            </a:r>
            <a:r>
              <a:rPr lang="en-US" sz="1100" dirty="0"/>
              <a:t> Debit Card provides in-built Accidental Insurance Cover of </a:t>
            </a:r>
            <a:r>
              <a:rPr lang="en-US" sz="1100" dirty="0" err="1"/>
              <a:t>Rs</a:t>
            </a:r>
            <a:r>
              <a:rPr lang="en-US" sz="1100" dirty="0"/>
              <a:t> 1.00 Lac.</a:t>
            </a:r>
          </a:p>
          <a:p>
            <a:pPr marL="171450" indent="-171450" algn="just">
              <a:buFont typeface="Arial"/>
              <a:buChar char="•"/>
            </a:pPr>
            <a:r>
              <a:rPr lang="en-US" sz="1100" dirty="0"/>
              <a:t>Overdraft facility up to </a:t>
            </a:r>
            <a:r>
              <a:rPr lang="en-US" sz="1100" dirty="0" err="1"/>
              <a:t>Rs</a:t>
            </a:r>
            <a:r>
              <a:rPr lang="en-US" sz="1100" dirty="0"/>
              <a:t> 5000/</a:t>
            </a:r>
            <a:r>
              <a:rPr lang="en-US" sz="1100" dirty="0" smtClean="0"/>
              <a:t>-</a:t>
            </a:r>
            <a:endParaRPr lang="en-US" sz="1100" dirty="0"/>
          </a:p>
        </p:txBody>
      </p:sp>
      <p:sp>
        <p:nvSpPr>
          <p:cNvPr id="32" name="Rectangle 31"/>
          <p:cNvSpPr/>
          <p:nvPr/>
        </p:nvSpPr>
        <p:spPr>
          <a:xfrm>
            <a:off x="1839524" y="189616"/>
            <a:ext cx="3350835" cy="369332"/>
          </a:xfrm>
          <a:prstGeom prst="rect">
            <a:avLst/>
          </a:prstGeom>
        </p:spPr>
        <p:txBody>
          <a:bodyPr wrap="none">
            <a:spAutoFit/>
          </a:bodyPr>
          <a:lstStyle/>
          <a:p>
            <a:r>
              <a:rPr lang="en-US" b="1" dirty="0" err="1">
                <a:solidFill>
                  <a:srgbClr val="000000"/>
                </a:solidFill>
              </a:rPr>
              <a:t>Pradhan</a:t>
            </a:r>
            <a:r>
              <a:rPr lang="en-US" b="1" dirty="0">
                <a:solidFill>
                  <a:srgbClr val="000000"/>
                </a:solidFill>
              </a:rPr>
              <a:t> </a:t>
            </a:r>
            <a:r>
              <a:rPr lang="en-US" b="1" dirty="0" err="1">
                <a:solidFill>
                  <a:srgbClr val="000000"/>
                </a:solidFill>
              </a:rPr>
              <a:t>Mantri</a:t>
            </a:r>
            <a:r>
              <a:rPr lang="en-US" b="1" dirty="0">
                <a:solidFill>
                  <a:srgbClr val="000000"/>
                </a:solidFill>
              </a:rPr>
              <a:t> Jan-</a:t>
            </a:r>
            <a:r>
              <a:rPr lang="en-US" b="1" dirty="0" err="1">
                <a:solidFill>
                  <a:srgbClr val="000000"/>
                </a:solidFill>
              </a:rPr>
              <a:t>Dhan</a:t>
            </a:r>
            <a:r>
              <a:rPr lang="en-US" b="1" dirty="0">
                <a:solidFill>
                  <a:srgbClr val="000000"/>
                </a:solidFill>
              </a:rPr>
              <a:t> </a:t>
            </a:r>
            <a:r>
              <a:rPr lang="en-US" b="1" dirty="0" err="1">
                <a:solidFill>
                  <a:srgbClr val="000000"/>
                </a:solidFill>
              </a:rPr>
              <a:t>Yojana</a:t>
            </a:r>
            <a:endParaRPr lang="en-US" b="1" dirty="0">
              <a:solidFill>
                <a:srgbClr val="000000"/>
              </a:solidFill>
            </a:endParaRPr>
          </a:p>
        </p:txBody>
      </p:sp>
      <p:pic>
        <p:nvPicPr>
          <p:cNvPr id="33" name="Picture 32" descr="DD.jpg"/>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68360" y="2618088"/>
            <a:ext cx="2222228" cy="918521"/>
          </a:xfrm>
          <a:prstGeom prst="rect">
            <a:avLst/>
          </a:prstGeom>
        </p:spPr>
      </p:pic>
      <p:sp>
        <p:nvSpPr>
          <p:cNvPr id="34" name="TextBox 33"/>
          <p:cNvSpPr txBox="1"/>
          <p:nvPr/>
        </p:nvSpPr>
        <p:spPr>
          <a:xfrm>
            <a:off x="3080168" y="2601164"/>
            <a:ext cx="850420" cy="307777"/>
          </a:xfrm>
          <a:prstGeom prst="rect">
            <a:avLst/>
          </a:prstGeom>
          <a:noFill/>
        </p:spPr>
        <p:txBody>
          <a:bodyPr wrap="square" rtlCol="0">
            <a:spAutoFit/>
          </a:bodyPr>
          <a:lstStyle/>
          <a:p>
            <a:r>
              <a:rPr lang="en-US" sz="1400" b="1" dirty="0" err="1" smtClean="0"/>
              <a:t>Cheque</a:t>
            </a:r>
            <a:endParaRPr lang="en-US" b="1" dirty="0"/>
          </a:p>
        </p:txBody>
      </p:sp>
      <p:sp>
        <p:nvSpPr>
          <p:cNvPr id="35" name="TextBox 34"/>
          <p:cNvSpPr txBox="1"/>
          <p:nvPr/>
        </p:nvSpPr>
        <p:spPr>
          <a:xfrm flipH="1">
            <a:off x="535416" y="2391226"/>
            <a:ext cx="1089437" cy="276999"/>
          </a:xfrm>
          <a:prstGeom prst="rect">
            <a:avLst/>
          </a:prstGeom>
          <a:noFill/>
        </p:spPr>
        <p:txBody>
          <a:bodyPr wrap="square" rtlCol="0">
            <a:spAutoFit/>
          </a:bodyPr>
          <a:lstStyle/>
          <a:p>
            <a:r>
              <a:rPr lang="en-US" sz="1200" b="1" dirty="0" smtClean="0"/>
              <a:t>Demand Draft</a:t>
            </a:r>
          </a:p>
        </p:txBody>
      </p:sp>
      <p:pic>
        <p:nvPicPr>
          <p:cNvPr id="36" name="Picture 35"/>
          <p:cNvPicPr>
            <a:picLocks noChangeAspect="1"/>
          </p:cNvPicPr>
          <p:nvPr/>
        </p:nvPicPr>
        <p:blipFill>
          <a:blip r:embed="rId12"/>
          <a:stretch>
            <a:fillRect/>
          </a:stretch>
        </p:blipFill>
        <p:spPr>
          <a:xfrm>
            <a:off x="2036208" y="1668653"/>
            <a:ext cx="1992918" cy="949435"/>
          </a:xfrm>
          <a:prstGeom prst="rect">
            <a:avLst/>
          </a:prstGeom>
        </p:spPr>
      </p:pic>
      <p:sp>
        <p:nvSpPr>
          <p:cNvPr id="38" name="Rectangle 37"/>
          <p:cNvSpPr/>
          <p:nvPr/>
        </p:nvSpPr>
        <p:spPr>
          <a:xfrm>
            <a:off x="171725" y="1635499"/>
            <a:ext cx="1218803" cy="584776"/>
          </a:xfrm>
          <a:prstGeom prst="rect">
            <a:avLst/>
          </a:prstGeom>
        </p:spPr>
        <p:txBody>
          <a:bodyPr wrap="none">
            <a:spAutoFit/>
          </a:bodyPr>
          <a:lstStyle/>
          <a:p>
            <a:r>
              <a:rPr lang="en-US" sz="1600" b="1" dirty="0"/>
              <a:t>Banking </a:t>
            </a:r>
            <a:endParaRPr lang="en-US" sz="1600" b="1" dirty="0" smtClean="0"/>
          </a:p>
          <a:p>
            <a:r>
              <a:rPr lang="en-US" sz="1600" b="1" dirty="0" smtClean="0"/>
              <a:t>Instruments</a:t>
            </a:r>
            <a:endParaRPr lang="en-US" sz="1600" b="1" dirty="0"/>
          </a:p>
        </p:txBody>
      </p:sp>
      <p:sp>
        <p:nvSpPr>
          <p:cNvPr id="39" name="Rectangle 38"/>
          <p:cNvSpPr/>
          <p:nvPr/>
        </p:nvSpPr>
        <p:spPr>
          <a:xfrm>
            <a:off x="4203423" y="1649602"/>
            <a:ext cx="2498779" cy="1936971"/>
          </a:xfrm>
          <a:prstGeom prst="rect">
            <a:avLst/>
          </a:prstGeom>
          <a:ln w="12700" cmpd="sng"/>
        </p:spPr>
        <p:style>
          <a:lnRef idx="2">
            <a:schemeClr val="accent1"/>
          </a:lnRef>
          <a:fillRef idx="1">
            <a:schemeClr val="lt1"/>
          </a:fillRef>
          <a:effectRef idx="0">
            <a:schemeClr val="accent1"/>
          </a:effectRef>
          <a:fontRef idx="minor">
            <a:schemeClr val="dk1"/>
          </a:fontRef>
        </p:style>
        <p:txBody>
          <a:bodyPr rtlCol="0" anchor="ctr"/>
          <a:lstStyle/>
          <a:p>
            <a:pPr algn="ctr"/>
            <a:endParaRPr lang="en-US" dirty="0"/>
          </a:p>
        </p:txBody>
      </p:sp>
      <p:sp>
        <p:nvSpPr>
          <p:cNvPr id="40" name="Rectangle 39"/>
          <p:cNvSpPr/>
          <p:nvPr/>
        </p:nvSpPr>
        <p:spPr>
          <a:xfrm>
            <a:off x="4203423" y="2837976"/>
            <a:ext cx="2473946" cy="738664"/>
          </a:xfrm>
          <a:prstGeom prst="rect">
            <a:avLst/>
          </a:prstGeom>
        </p:spPr>
        <p:txBody>
          <a:bodyPr wrap="square">
            <a:spAutoFit/>
          </a:bodyPr>
          <a:lstStyle/>
          <a:p>
            <a:pPr algn="ctr"/>
            <a:r>
              <a:rPr lang="en-US" sz="1050" dirty="0">
                <a:solidFill>
                  <a:srgbClr val="000000"/>
                </a:solidFill>
              </a:rPr>
              <a:t>For cash withdrawal at Automated Teller Machine/Point of Sale (</a:t>
            </a:r>
            <a:r>
              <a:rPr lang="en-US" sz="1050" dirty="0" err="1">
                <a:solidFill>
                  <a:srgbClr val="000000"/>
                </a:solidFill>
              </a:rPr>
              <a:t>PoS</a:t>
            </a:r>
            <a:r>
              <a:rPr lang="en-US" sz="1050" dirty="0">
                <a:solidFill>
                  <a:srgbClr val="000000"/>
                </a:solidFill>
              </a:rPr>
              <a:t>)/Micro ATM through PIN/Password, cashless payment for purchases etc.</a:t>
            </a:r>
          </a:p>
        </p:txBody>
      </p:sp>
      <p:pic>
        <p:nvPicPr>
          <p:cNvPr id="41" name="Picture 40" descr="card-managemnt.png"/>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4204869" y="1658324"/>
            <a:ext cx="1219849" cy="1209467"/>
          </a:xfrm>
          <a:prstGeom prst="rect">
            <a:avLst/>
          </a:prstGeom>
        </p:spPr>
      </p:pic>
      <p:sp>
        <p:nvSpPr>
          <p:cNvPr id="42" name="Rectangle 41"/>
          <p:cNvSpPr/>
          <p:nvPr/>
        </p:nvSpPr>
        <p:spPr>
          <a:xfrm>
            <a:off x="4795558" y="1806450"/>
            <a:ext cx="1855827" cy="923330"/>
          </a:xfrm>
          <a:prstGeom prst="rect">
            <a:avLst/>
          </a:prstGeom>
        </p:spPr>
        <p:txBody>
          <a:bodyPr wrap="square">
            <a:spAutoFit/>
          </a:bodyPr>
          <a:lstStyle/>
          <a:p>
            <a:pPr algn="r"/>
            <a:r>
              <a:rPr lang="en-US" sz="1600" b="1" dirty="0">
                <a:solidFill>
                  <a:srgbClr val="E46C0A"/>
                </a:solidFill>
              </a:rPr>
              <a:t>ATM Debit </a:t>
            </a:r>
            <a:r>
              <a:rPr lang="en-US" sz="1600" b="1" dirty="0" smtClean="0">
                <a:solidFill>
                  <a:srgbClr val="E46C0A"/>
                </a:solidFill>
              </a:rPr>
              <a:t>Card</a:t>
            </a:r>
          </a:p>
          <a:p>
            <a:pPr algn="r"/>
            <a:endParaRPr lang="en-US" sz="500" b="1" dirty="0">
              <a:solidFill>
                <a:srgbClr val="E46C0A"/>
              </a:solidFill>
            </a:endParaRPr>
          </a:p>
          <a:p>
            <a:pPr algn="r"/>
            <a:r>
              <a:rPr lang="en-US" sz="1600" b="1" dirty="0">
                <a:solidFill>
                  <a:srgbClr val="E46C0A"/>
                </a:solidFill>
              </a:rPr>
              <a:t> </a:t>
            </a:r>
            <a:r>
              <a:rPr lang="en-US" sz="1600" b="1" dirty="0" err="1">
                <a:solidFill>
                  <a:srgbClr val="E46C0A"/>
                </a:solidFill>
              </a:rPr>
              <a:t>RuPay</a:t>
            </a:r>
            <a:r>
              <a:rPr lang="en-US" sz="1600" b="1" dirty="0">
                <a:solidFill>
                  <a:srgbClr val="E46C0A"/>
                </a:solidFill>
              </a:rPr>
              <a:t> </a:t>
            </a:r>
            <a:r>
              <a:rPr lang="en-US" sz="1600" b="1" dirty="0" smtClean="0">
                <a:solidFill>
                  <a:srgbClr val="E46C0A"/>
                </a:solidFill>
              </a:rPr>
              <a:t>Debit</a:t>
            </a:r>
          </a:p>
          <a:p>
            <a:pPr algn="r"/>
            <a:r>
              <a:rPr lang="en-US" sz="1600" b="1" dirty="0" smtClean="0">
                <a:solidFill>
                  <a:srgbClr val="E46C0A"/>
                </a:solidFill>
              </a:rPr>
              <a:t>Card</a:t>
            </a:r>
            <a:endParaRPr lang="en-US" sz="1600" dirty="0">
              <a:solidFill>
                <a:srgbClr val="E46C0A"/>
              </a:solidFill>
            </a:endParaRPr>
          </a:p>
        </p:txBody>
      </p:sp>
    </p:spTree>
    <p:extLst>
      <p:ext uri="{BB962C8B-B14F-4D97-AF65-F5344CB8AC3E}">
        <p14:creationId xmlns:p14="http://schemas.microsoft.com/office/powerpoint/2010/main" val="255928371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508</TotalTime>
  <Words>617</Words>
  <Application>Microsoft Macintosh PowerPoint</Application>
  <PresentationFormat>A4 Paper (210x297 mm)</PresentationFormat>
  <Paragraphs>107</Paragraphs>
  <Slides>3</Slides>
  <Notes>0</Notes>
  <HiddenSlides>0</HiddenSlides>
  <MMClips>0</MMClips>
  <ScaleCrop>false</ScaleCrop>
  <HeadingPairs>
    <vt:vector size="4" baseType="variant">
      <vt:variant>
        <vt:lpstr>Theme</vt:lpstr>
      </vt:variant>
      <vt:variant>
        <vt:i4>1</vt:i4>
      </vt:variant>
      <vt:variant>
        <vt:lpstr>Slide Titles</vt:lpstr>
      </vt:variant>
      <vt:variant>
        <vt:i4>3</vt:i4>
      </vt:variant>
    </vt:vector>
  </HeadingPairs>
  <TitlesOfParts>
    <vt:vector size="4" baseType="lpstr">
      <vt:lpstr>Office Theme</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Utkarsh Shukla</dc:creator>
  <cp:lastModifiedBy>Utkarsh Shukla</cp:lastModifiedBy>
  <cp:revision>30</cp:revision>
  <dcterms:created xsi:type="dcterms:W3CDTF">2015-09-22T05:14:02Z</dcterms:created>
  <dcterms:modified xsi:type="dcterms:W3CDTF">2015-09-24T09:44:06Z</dcterms:modified>
</cp:coreProperties>
</file>