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7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5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88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05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23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4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6953" autoAdjust="0"/>
  </p:normalViewPr>
  <p:slideViewPr>
    <p:cSldViewPr snapToGrid="0" snapToObjects="1">
      <p:cViewPr>
        <p:scale>
          <a:sx n="200" d="100"/>
          <a:sy n="200" d="100"/>
        </p:scale>
        <p:origin x="1428" y="777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1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8579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093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5482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964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164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6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6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997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570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655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204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117" indent="0">
              <a:buNone/>
              <a:defRPr sz="2800"/>
            </a:lvl2pPr>
            <a:lvl3pPr marL="914235" indent="0">
              <a:buNone/>
              <a:defRPr sz="2400"/>
            </a:lvl3pPr>
            <a:lvl4pPr marL="1371353" indent="0">
              <a:buNone/>
              <a:defRPr sz="2000"/>
            </a:lvl4pPr>
            <a:lvl5pPr marL="1828470" indent="0">
              <a:buNone/>
              <a:defRPr sz="2000"/>
            </a:lvl5pPr>
            <a:lvl6pPr marL="2285588" indent="0">
              <a:buNone/>
              <a:defRPr sz="2000"/>
            </a:lvl6pPr>
            <a:lvl7pPr marL="2742705" indent="0">
              <a:buNone/>
              <a:defRPr sz="2000"/>
            </a:lvl7pPr>
            <a:lvl8pPr marL="3199823" indent="0">
              <a:buNone/>
              <a:defRPr sz="2000"/>
            </a:lvl8pPr>
            <a:lvl9pPr marL="365694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961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23" tIns="45712" rIns="91423" bIns="4571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23" tIns="45712" rIns="91423" bIns="4571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3B968-78AE-FC4B-9EF3-BB8E24A74EC6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17B9C-2646-D54C-96B6-85077861E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753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1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8" indent="-342838" algn="l" defTabSz="45711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6" indent="-285699" algn="l" defTabSz="45711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4" indent="-228559" algn="l" defTabSz="45711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1" indent="-228559" algn="l" defTabSz="45711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9" indent="-228559" algn="l" defTabSz="45711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47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64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82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99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7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5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3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88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05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23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4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emf"/><Relationship Id="rId10" Type="http://schemas.openxmlformats.org/officeDocument/2006/relationships/image" Target="../media/image34.emf"/><Relationship Id="rId4" Type="http://schemas.openxmlformats.org/officeDocument/2006/relationships/image" Target="../media/image28.png"/><Relationship Id="rId9" Type="http://schemas.openxmlformats.org/officeDocument/2006/relationships/image" Target="../media/image33.jpe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395" y="158736"/>
            <a:ext cx="4665149" cy="2335835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6087" y="226448"/>
            <a:ext cx="4226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बचतीची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आवश्यकता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का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असते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?</a:t>
            </a:r>
            <a:endParaRPr lang="en-US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869" y="1844280"/>
            <a:ext cx="1536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800" dirty="0" smtClean="0">
                <a:latin typeface="Mangal" pitchFamily="18" charset="0"/>
                <a:cs typeface="Mangal" pitchFamily="18" charset="0"/>
              </a:rPr>
              <a:t>बचतीमुळे जमा </a:t>
            </a:r>
            <a:r>
              <a:rPr lang="hi-IN" sz="800" dirty="0" smtClean="0">
                <a:latin typeface="Mangal" pitchFamily="18" charset="0"/>
                <a:cs typeface="Mangal" pitchFamily="18" charset="0"/>
              </a:rPr>
              <a:t>होणाऱ्या</a:t>
            </a:r>
            <a:r>
              <a:rPr lang="en-US" sz="8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800" dirty="0" smtClean="0">
                <a:latin typeface="Mangal" pitchFamily="18" charset="0"/>
                <a:cs typeface="Mangal" pitchFamily="18" charset="0"/>
              </a:rPr>
              <a:t>मोठ्या </a:t>
            </a:r>
            <a:r>
              <a:rPr lang="hi-IN" sz="800" dirty="0" smtClean="0">
                <a:latin typeface="Mangal" pitchFamily="18" charset="0"/>
                <a:cs typeface="Mangal" pitchFamily="18" charset="0"/>
              </a:rPr>
              <a:t>रकमेने, आज ज्या वस्तु आपण घेऊ शकत नाही, त्या भविष्यात घेऊ शकतो </a:t>
            </a:r>
            <a:endParaRPr lang="en-US" sz="8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7" name="Picture 6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41" y="629926"/>
            <a:ext cx="756548" cy="7565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019" y="1393386"/>
            <a:ext cx="170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भविष्यातील</a:t>
            </a:r>
            <a:r>
              <a:rPr lang="en-US" sz="1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गरजांसाठी</a:t>
            </a:r>
            <a:endParaRPr lang="en-US" sz="14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9" name="Picture 8" descr="free-60-icons-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941" y="652604"/>
            <a:ext cx="735103" cy="7351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78916" y="1491782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i-IN" sz="1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आकस्मिकता</a:t>
            </a:r>
            <a:endParaRPr lang="en-US" sz="14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78933" y="1844280"/>
            <a:ext cx="137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800" dirty="0" smtClean="0">
                <a:latin typeface="Mangal" pitchFamily="18" charset="0"/>
                <a:cs typeface="Mangal" pitchFamily="18" charset="0"/>
              </a:rPr>
              <a:t>अपघात, आजारपण, मृत्यू अशा कारणासाठी येणारे आकस्मिक व तातडीचे खर्च </a:t>
            </a:r>
            <a:endParaRPr lang="en-US" sz="8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2" name="Picture 11" descr="free-60-icons-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346" y="652605"/>
            <a:ext cx="756548" cy="7565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90566" y="1491782"/>
            <a:ext cx="8402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मोठे</a:t>
            </a:r>
            <a:r>
              <a:rPr lang="en-US" sz="1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खर्च</a:t>
            </a:r>
            <a:endParaRPr lang="en-US" sz="14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0" y="1891892"/>
            <a:ext cx="1420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800" dirty="0" smtClean="0"/>
              <a:t>घर </a:t>
            </a:r>
            <a:r>
              <a:rPr lang="hi-IN" sz="800" dirty="0" smtClean="0"/>
              <a:t>खरेदी,</a:t>
            </a:r>
            <a:r>
              <a:rPr lang="en-US" sz="800" dirty="0" smtClean="0"/>
              <a:t> </a:t>
            </a:r>
            <a:r>
              <a:rPr lang="hi-IN" sz="800" dirty="0" smtClean="0"/>
              <a:t>विवाह,</a:t>
            </a:r>
            <a:r>
              <a:rPr lang="en-US" sz="800" dirty="0" smtClean="0"/>
              <a:t> </a:t>
            </a:r>
            <a:r>
              <a:rPr lang="hi-IN" sz="800" dirty="0" smtClean="0"/>
              <a:t>शिक्षण इत्यादी </a:t>
            </a:r>
            <a:r>
              <a:rPr lang="hi-IN" sz="800" dirty="0" smtClean="0"/>
              <a:t>मोठ्या </a:t>
            </a:r>
            <a:r>
              <a:rPr lang="hi-IN" sz="800" dirty="0" smtClean="0"/>
              <a:t>खर्चांची तरतूद</a:t>
            </a:r>
            <a:endParaRPr lang="en-US" sz="8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4932997" y="165886"/>
            <a:ext cx="1765022" cy="652410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294872" y="1687320"/>
            <a:ext cx="1143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असुरक्षितता</a:t>
            </a:r>
            <a:endParaRPr lang="en-US" sz="16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2997" y="2009023"/>
            <a:ext cx="1812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900" dirty="0" err="1" smtClean="0"/>
              <a:t>नैसर्गिक</a:t>
            </a:r>
            <a:r>
              <a:rPr lang="en-US" sz="900" dirty="0" smtClean="0"/>
              <a:t> </a:t>
            </a:r>
            <a:r>
              <a:rPr lang="en-US" sz="900" dirty="0" err="1" smtClean="0"/>
              <a:t>आपत्ति</a:t>
            </a:r>
            <a:r>
              <a:rPr lang="en-US" sz="900" dirty="0" smtClean="0"/>
              <a:t> ,</a:t>
            </a:r>
            <a:r>
              <a:rPr lang="en-US" sz="900" dirty="0" err="1" smtClean="0"/>
              <a:t>चोरी</a:t>
            </a:r>
            <a:r>
              <a:rPr lang="en-US" sz="900" dirty="0" smtClean="0"/>
              <a:t> </a:t>
            </a:r>
            <a:r>
              <a:rPr lang="en-US" sz="900" dirty="0" err="1" smtClean="0"/>
              <a:t>यामुळे</a:t>
            </a:r>
            <a:r>
              <a:rPr lang="en-US" sz="900" dirty="0" smtClean="0"/>
              <a:t> </a:t>
            </a:r>
            <a:r>
              <a:rPr lang="en-US" sz="900" dirty="0" err="1" smtClean="0"/>
              <a:t>घरात</a:t>
            </a:r>
            <a:r>
              <a:rPr lang="en-US" sz="900" dirty="0" smtClean="0"/>
              <a:t> </a:t>
            </a:r>
            <a:r>
              <a:rPr lang="en-US" sz="900" dirty="0" err="1" smtClean="0"/>
              <a:t>ठेवलेले</a:t>
            </a:r>
            <a:r>
              <a:rPr lang="en-US" sz="900" dirty="0" smtClean="0"/>
              <a:t> </a:t>
            </a:r>
            <a:r>
              <a:rPr lang="en-US" sz="900" dirty="0" err="1" smtClean="0"/>
              <a:t>धन</a:t>
            </a:r>
            <a:r>
              <a:rPr lang="en-US" sz="900" dirty="0" smtClean="0"/>
              <a:t> </a:t>
            </a:r>
            <a:r>
              <a:rPr lang="en-US" sz="900" dirty="0" err="1" smtClean="0"/>
              <a:t>नष्ट</a:t>
            </a:r>
            <a:r>
              <a:rPr lang="en-US" sz="900" dirty="0" smtClean="0"/>
              <a:t> </a:t>
            </a:r>
            <a:r>
              <a:rPr lang="en-US" sz="900" dirty="0" err="1" smtClean="0"/>
              <a:t>होऊ</a:t>
            </a:r>
            <a:r>
              <a:rPr lang="en-US" sz="900" dirty="0" smtClean="0"/>
              <a:t> </a:t>
            </a:r>
            <a:r>
              <a:rPr lang="en-US" sz="900" dirty="0" err="1" smtClean="0"/>
              <a:t>शकते</a:t>
            </a:r>
            <a:endParaRPr lang="en-US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4984541" y="226448"/>
            <a:ext cx="1670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घरात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रोख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रक्‍कम</a:t>
            </a:r>
            <a:endParaRPr lang="en-US" sz="1600" b="1" dirty="0" smtClean="0">
              <a:latin typeface="Mangal" pitchFamily="18" charset="0"/>
              <a:cs typeface="Mangal" pitchFamily="18" charset="0"/>
            </a:endParaRPr>
          </a:p>
          <a:p>
            <a:pPr algn="ctr"/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ठेवण्यातील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तोटे</a:t>
            </a:r>
            <a:endParaRPr lang="en-US" sz="1600" b="1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0" name="Picture 19" descr="free-60-icons-5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934793"/>
            <a:ext cx="754923" cy="754923"/>
          </a:xfrm>
          <a:prstGeom prst="rect">
            <a:avLst/>
          </a:prstGeom>
        </p:spPr>
      </p:pic>
      <p:pic>
        <p:nvPicPr>
          <p:cNvPr id="23" name="Picture 22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2651743"/>
            <a:ext cx="754923" cy="75492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029799" y="3406666"/>
            <a:ext cx="1587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धन वृद्धीची संधि मावळते</a:t>
            </a:r>
            <a:endParaRPr lang="en-US" sz="16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11052" y="3984570"/>
            <a:ext cx="12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err="1" smtClean="0"/>
              <a:t>घरीच</a:t>
            </a:r>
            <a:r>
              <a:rPr lang="en-US" sz="900" dirty="0" smtClean="0"/>
              <a:t> </a:t>
            </a:r>
            <a:r>
              <a:rPr lang="en-US" sz="900" dirty="0" err="1" smtClean="0"/>
              <a:t>धन</a:t>
            </a:r>
            <a:r>
              <a:rPr lang="en-US" sz="900" dirty="0" smtClean="0"/>
              <a:t> </a:t>
            </a:r>
            <a:r>
              <a:rPr lang="en-US" sz="900" dirty="0" err="1" smtClean="0"/>
              <a:t>ठेवल्याने</a:t>
            </a:r>
            <a:r>
              <a:rPr lang="en-US" sz="900" dirty="0" smtClean="0"/>
              <a:t> </a:t>
            </a:r>
            <a:r>
              <a:rPr lang="en-US" sz="900" dirty="0" err="1" smtClean="0"/>
              <a:t>त्यावर</a:t>
            </a:r>
            <a:r>
              <a:rPr lang="en-US" sz="900" dirty="0" smtClean="0"/>
              <a:t> </a:t>
            </a:r>
            <a:r>
              <a:rPr lang="en-US" sz="900" dirty="0" err="1" smtClean="0"/>
              <a:t>कोणतेही</a:t>
            </a:r>
            <a:r>
              <a:rPr lang="en-US" sz="900" dirty="0" smtClean="0"/>
              <a:t> </a:t>
            </a:r>
            <a:r>
              <a:rPr lang="en-US" sz="900" dirty="0" err="1" smtClean="0"/>
              <a:t>व्याज</a:t>
            </a:r>
            <a:r>
              <a:rPr lang="en-US" sz="900" dirty="0" smtClean="0"/>
              <a:t> </a:t>
            </a:r>
            <a:r>
              <a:rPr lang="en-US" sz="900" dirty="0" err="1" smtClean="0"/>
              <a:t>मिळत</a:t>
            </a:r>
            <a:r>
              <a:rPr lang="en-US" sz="900" dirty="0" smtClean="0"/>
              <a:t> </a:t>
            </a:r>
            <a:r>
              <a:rPr lang="en-US" sz="900" dirty="0" err="1" smtClean="0"/>
              <a:t>नाही</a:t>
            </a:r>
            <a:endParaRPr lang="en-US" sz="9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6" name="Picture 25" descr="free-60-icons-0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4764277"/>
            <a:ext cx="754923" cy="75492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029799" y="5553204"/>
            <a:ext cx="1625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ऋण पात्रता </a:t>
            </a:r>
            <a:r>
              <a:rPr lang="en-US" sz="1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/>
            </a:r>
            <a:br>
              <a:rPr lang="en-US" sz="1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</a:br>
            <a:r>
              <a:rPr lang="hi-IN" sz="1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न राहणे </a:t>
            </a:r>
            <a:endParaRPr lang="en-US" sz="16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9490" y="6137979"/>
            <a:ext cx="140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err="1" smtClean="0">
                <a:latin typeface="Mangal" pitchFamily="18" charset="0"/>
                <a:cs typeface="Mangal" pitchFamily="18" charset="0"/>
              </a:rPr>
              <a:t>बँके</a:t>
            </a:r>
            <a:r>
              <a:rPr lang="hi-IN" sz="900" dirty="0" smtClean="0">
                <a:latin typeface="Mangal" pitchFamily="18" charset="0"/>
                <a:cs typeface="Mangal" pitchFamily="18" charset="0"/>
              </a:rPr>
              <a:t>शी व्यवहार केल्याने ऋण पात्रता वृद्धिंगत होते</a:t>
            </a:r>
            <a:endParaRPr lang="en-US" sz="900" dirty="0" smtClean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47395" y="2651743"/>
            <a:ext cx="4665149" cy="403824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2535198" y="5006669"/>
            <a:ext cx="1167567" cy="716843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2045613" y="3602484"/>
            <a:ext cx="862545" cy="1168366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2604957" y="4300029"/>
            <a:ext cx="995748" cy="794361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266949" y="5042635"/>
            <a:ext cx="1166767" cy="716843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1343267" y="4282957"/>
            <a:ext cx="994949" cy="794361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6" name="Rectangle 35"/>
          <p:cNvSpPr/>
          <p:nvPr/>
        </p:nvSpPr>
        <p:spPr>
          <a:xfrm>
            <a:off x="3594026" y="3947518"/>
            <a:ext cx="10894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बचतीची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सवय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लागण्यासाठी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6733" y="3784201"/>
            <a:ext cx="134696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400" dirty="0" err="1" smtClean="0"/>
              <a:t>चिट</a:t>
            </a:r>
            <a:r>
              <a:rPr lang="en-US" sz="1400" dirty="0" smtClean="0"/>
              <a:t> </a:t>
            </a:r>
            <a:r>
              <a:rPr lang="en-US" sz="1400" dirty="0" err="1" smtClean="0"/>
              <a:t>फंड</a:t>
            </a:r>
            <a:r>
              <a:rPr lang="en-US" sz="1400" dirty="0" smtClean="0"/>
              <a:t> व </a:t>
            </a:r>
            <a:r>
              <a:rPr lang="en-US" sz="1400" dirty="0" err="1" smtClean="0"/>
              <a:t>खाजगी</a:t>
            </a:r>
            <a:r>
              <a:rPr lang="en-US" sz="1400" dirty="0" smtClean="0"/>
              <a:t> </a:t>
            </a:r>
            <a:r>
              <a:rPr lang="en-US" sz="1400" dirty="0" err="1" smtClean="0"/>
              <a:t>सावकारीची</a:t>
            </a:r>
            <a:r>
              <a:rPr lang="en-US" sz="1400" dirty="0" smtClean="0"/>
              <a:t> </a:t>
            </a:r>
            <a:r>
              <a:rPr lang="en-US" sz="1400" dirty="0" err="1" smtClean="0"/>
              <a:t>जोखीम</a:t>
            </a:r>
            <a:r>
              <a:rPr lang="en-US" sz="1400" dirty="0" smtClean="0"/>
              <a:t> </a:t>
            </a:r>
            <a:r>
              <a:rPr lang="en-US" sz="1400" dirty="0" err="1" smtClean="0"/>
              <a:t>टाळण्यासाठी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1731859" y="3021398"/>
            <a:ext cx="1354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पैशांची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सुरक्षा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646065" y="5065567"/>
            <a:ext cx="1286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मिळवण्यासाठी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4920" y="5199261"/>
            <a:ext cx="1260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400" dirty="0" err="1" smtClean="0"/>
              <a:t>कर्ज</a:t>
            </a:r>
            <a:r>
              <a:rPr lang="en-US" sz="1400" dirty="0" smtClean="0"/>
              <a:t> </a:t>
            </a:r>
            <a:r>
              <a:rPr lang="en-US" sz="1400" dirty="0" err="1" smtClean="0"/>
              <a:t>पुरवठा</a:t>
            </a:r>
            <a:r>
              <a:rPr lang="en-US" sz="1400" dirty="0" smtClean="0"/>
              <a:t> </a:t>
            </a:r>
            <a:r>
              <a:rPr lang="en-US" sz="1400" dirty="0" err="1" smtClean="0"/>
              <a:t>करण्यासाठी</a:t>
            </a:r>
            <a:endParaRPr lang="en-US" sz="1400" dirty="0"/>
          </a:p>
        </p:txBody>
      </p:sp>
      <p:sp>
        <p:nvSpPr>
          <p:cNvPr id="41" name="Rectangle 40"/>
          <p:cNvSpPr/>
          <p:nvPr/>
        </p:nvSpPr>
        <p:spPr>
          <a:xfrm>
            <a:off x="695455" y="5850915"/>
            <a:ext cx="34420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dirty="0" err="1" smtClean="0"/>
              <a:t>धनादेश</a:t>
            </a:r>
            <a:r>
              <a:rPr lang="en-US" sz="1400" dirty="0" smtClean="0"/>
              <a:t> </a:t>
            </a:r>
            <a:r>
              <a:rPr lang="en-US" sz="1400" dirty="0" err="1" smtClean="0"/>
              <a:t>डिमांड</a:t>
            </a:r>
            <a:r>
              <a:rPr lang="en-US" sz="1400" dirty="0" smtClean="0"/>
              <a:t> </a:t>
            </a:r>
            <a:r>
              <a:rPr lang="en-US" sz="1400" dirty="0" err="1" smtClean="0"/>
              <a:t>ड्राफ्ट</a:t>
            </a:r>
            <a:r>
              <a:rPr lang="en-US" sz="1400" dirty="0" smtClean="0"/>
              <a:t> </a:t>
            </a:r>
            <a:r>
              <a:rPr lang="en-US" sz="1400" dirty="0" err="1" smtClean="0"/>
              <a:t>ने</a:t>
            </a:r>
            <a:r>
              <a:rPr lang="en-US" sz="1400" dirty="0" smtClean="0"/>
              <a:t> </a:t>
            </a:r>
            <a:r>
              <a:rPr lang="en-US" sz="1400" dirty="0" err="1" smtClean="0"/>
              <a:t>धनप्रेषण</a:t>
            </a:r>
            <a:r>
              <a:rPr lang="en-US" sz="1400" dirty="0" smtClean="0"/>
              <a:t> </a:t>
            </a:r>
            <a:r>
              <a:rPr lang="en-US" sz="1400" dirty="0" err="1" smtClean="0"/>
              <a:t>करणे</a:t>
            </a:r>
            <a:endParaRPr lang="en-US" sz="14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2056953" y="4466905"/>
            <a:ext cx="864686" cy="1370551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2038518" y="4740142"/>
            <a:ext cx="91334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IN" sz="1600" b="1" dirty="0" err="1" smtClean="0">
                <a:latin typeface="Mangal" pitchFamily="18" charset="0"/>
                <a:cs typeface="Mangal" pitchFamily="18" charset="0"/>
              </a:rPr>
              <a:t>बँक</a:t>
            </a:r>
            <a:endParaRPr lang="en-IN" sz="16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5435" y="2659346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बँकांची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गरज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का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असते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?</a:t>
            </a:r>
            <a:endParaRPr lang="en-US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47395" y="6826055"/>
            <a:ext cx="6550624" cy="2953982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0" name="Picture 49" descr="Indian_Passpor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30" y="7486085"/>
            <a:ext cx="517668" cy="740476"/>
          </a:xfrm>
          <a:prstGeom prst="rect">
            <a:avLst/>
          </a:prstGeom>
        </p:spPr>
      </p:pic>
      <p:pic>
        <p:nvPicPr>
          <p:cNvPr id="51" name="Picture 50" descr="PA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241" y="7460211"/>
            <a:ext cx="1219476" cy="761100"/>
          </a:xfrm>
          <a:prstGeom prst="rect">
            <a:avLst/>
          </a:prstGeom>
        </p:spPr>
      </p:pic>
      <p:pic>
        <p:nvPicPr>
          <p:cNvPr id="52" name="Picture 51" descr="TIE-profile-placeholder_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044" y="8678885"/>
            <a:ext cx="634816" cy="916957"/>
          </a:xfrm>
          <a:prstGeom prst="rect">
            <a:avLst/>
          </a:prstGeom>
        </p:spPr>
      </p:pic>
      <p:pic>
        <p:nvPicPr>
          <p:cNvPr id="53" name="Picture 52" descr="Voter_ID_Card_Rachana1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33" y="8535791"/>
            <a:ext cx="773246" cy="1060051"/>
          </a:xfrm>
          <a:prstGeom prst="rect">
            <a:avLst/>
          </a:prstGeom>
        </p:spPr>
      </p:pic>
      <p:pic>
        <p:nvPicPr>
          <p:cNvPr id="54" name="Picture 53" descr="generated-aadhar-card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87" y="8535791"/>
            <a:ext cx="1172570" cy="1060051"/>
          </a:xfrm>
          <a:prstGeom prst="rect">
            <a:avLst/>
          </a:prstGeom>
        </p:spPr>
      </p:pic>
      <p:pic>
        <p:nvPicPr>
          <p:cNvPr id="55" name="Picture 54" descr="MNREGA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199" y="8678885"/>
            <a:ext cx="753661" cy="817531"/>
          </a:xfrm>
          <a:prstGeom prst="rect">
            <a:avLst/>
          </a:prstGeom>
        </p:spPr>
      </p:pic>
      <p:pic>
        <p:nvPicPr>
          <p:cNvPr id="56" name="Picture 55" descr="Licens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044" y="7525273"/>
            <a:ext cx="1163234" cy="701288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4683511" y="7551747"/>
            <a:ext cx="1933110" cy="15905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i-IN" sz="1400" b="1" dirty="0" smtClean="0">
                <a:solidFill>
                  <a:schemeClr val="tx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या पैकी कोणतेच कागदपत्र नसल्यास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  <a:p>
            <a:endParaRPr lang="en-US" sz="1050" b="1" dirty="0" smtClean="0">
              <a:solidFill>
                <a:schemeClr val="tx2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  <a:p>
            <a:r>
              <a:rPr lang="hi-IN" sz="900" dirty="0" smtClean="0">
                <a:solidFill>
                  <a:schemeClr val="tx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स्वत:चा फोटो व पत्ता बँक </a:t>
            </a:r>
            <a:r>
              <a:rPr lang="hi-IN" sz="900" dirty="0" smtClean="0">
                <a:solidFill>
                  <a:schemeClr val="tx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अधिकाऱ्यास देऊन</a:t>
            </a:r>
            <a:r>
              <a:rPr lang="hi-IN" sz="900" dirty="0" smtClean="0">
                <a:solidFill>
                  <a:schemeClr val="tx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, त्यांचे समोर स्वाक्षरी करून छोटे खाते उघडता येते</a:t>
            </a:r>
            <a:endParaRPr lang="en-US" sz="900" dirty="0">
              <a:solidFill>
                <a:schemeClr val="tx2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8830" y="6951253"/>
            <a:ext cx="4347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बँकेत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खाते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उघडण्यासाठी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लागणारी</a:t>
            </a:r>
            <a:r>
              <a:rPr lang="en-US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latin typeface="Mangal" pitchFamily="18" charset="0"/>
                <a:cs typeface="Mangal" pitchFamily="18" charset="0"/>
              </a:rPr>
              <a:t>कागदपत्रे</a:t>
            </a:r>
            <a:endParaRPr lang="en-US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6087" y="8175955"/>
            <a:ext cx="651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पासपोर्ट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56062" y="8175955"/>
            <a:ext cx="704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पॅन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59091" y="8175955"/>
            <a:ext cx="1407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वाहनचालक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परवाना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2296" y="9492622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आधारकार्ड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47250" y="9525574"/>
            <a:ext cx="12827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मतदार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ओळखपत्रे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20252" y="9469902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छायाचित्र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523093" y="9503038"/>
            <a:ext cx="9428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मनेरेगा</a:t>
            </a:r>
            <a:r>
              <a:rPr lang="en-US" sz="12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200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US" sz="1200" dirty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651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7395" y="135216"/>
            <a:ext cx="6554808" cy="256949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23766" y="613256"/>
            <a:ext cx="945063" cy="945063"/>
            <a:chOff x="1078136" y="2046464"/>
            <a:chExt cx="1303849" cy="1303849"/>
          </a:xfrm>
        </p:grpSpPr>
        <p:sp>
          <p:nvSpPr>
            <p:cNvPr id="4" name="Oval 3"/>
            <p:cNvSpPr/>
            <p:nvPr/>
          </p:nvSpPr>
          <p:spPr>
            <a:xfrm>
              <a:off x="1078136" y="2046464"/>
              <a:ext cx="1303849" cy="1303849"/>
            </a:xfrm>
            <a:prstGeom prst="ellipse">
              <a:avLst/>
            </a:prstGeom>
            <a:solidFill>
              <a:srgbClr val="FCE55B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366" y="2168391"/>
              <a:ext cx="887824" cy="1040818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1566339" y="616330"/>
            <a:ext cx="973450" cy="973450"/>
            <a:chOff x="4093032" y="1441395"/>
            <a:chExt cx="1303849" cy="1303849"/>
          </a:xfrm>
        </p:grpSpPr>
        <p:sp>
          <p:nvSpPr>
            <p:cNvPr id="6" name="Oval 5"/>
            <p:cNvSpPr/>
            <p:nvPr/>
          </p:nvSpPr>
          <p:spPr>
            <a:xfrm>
              <a:off x="4093032" y="1441395"/>
              <a:ext cx="1303849" cy="1303849"/>
            </a:xfrm>
            <a:prstGeom prst="ellipse">
              <a:avLst/>
            </a:prstGeom>
            <a:solidFill>
              <a:srgbClr val="269FA2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7" name="Picture 6" descr="saving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0530" y="1533272"/>
              <a:ext cx="1045588" cy="97698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951337" y="613256"/>
            <a:ext cx="964169" cy="964169"/>
            <a:chOff x="3440927" y="2973669"/>
            <a:chExt cx="1303849" cy="1303849"/>
          </a:xfrm>
        </p:grpSpPr>
        <p:sp>
          <p:nvSpPr>
            <p:cNvPr id="8" name="Oval 7"/>
            <p:cNvSpPr/>
            <p:nvPr/>
          </p:nvSpPr>
          <p:spPr>
            <a:xfrm>
              <a:off x="3440927" y="2973669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9" name="Picture 8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1105" y="3209209"/>
              <a:ext cx="1123853" cy="764302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307549" y="1588206"/>
            <a:ext cx="10759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600" dirty="0" smtClean="0">
                <a:solidFill>
                  <a:srgbClr val="984807"/>
                </a:solidFill>
              </a:rPr>
              <a:t>आवर्ती ठेव खाते</a:t>
            </a:r>
            <a:endParaRPr lang="en-US" sz="1600" dirty="0">
              <a:solidFill>
                <a:srgbClr val="984807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1542" y="1580312"/>
            <a:ext cx="1269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solidFill>
                  <a:schemeClr val="accent6">
                    <a:lumMod val="50000"/>
                  </a:schemeClr>
                </a:solidFill>
              </a:rPr>
              <a:t>बचत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hi-IN" sz="1600" dirty="0" smtClean="0">
                <a:solidFill>
                  <a:schemeClr val="accent6">
                    <a:lumMod val="50000"/>
                  </a:schemeClr>
                </a:solidFill>
              </a:rPr>
              <a:t>खाते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65167" y="1593230"/>
            <a:ext cx="108588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600" dirty="0" smtClean="0">
                <a:solidFill>
                  <a:srgbClr val="984807"/>
                </a:solidFill>
              </a:rPr>
              <a:t>मुदत ठेव खाते</a:t>
            </a:r>
            <a:endParaRPr lang="en-US" sz="1600" dirty="0">
              <a:solidFill>
                <a:srgbClr val="984807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9243" y="243924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b="1" dirty="0" smtClean="0"/>
              <a:t>बँकेच्या विविध सेवा</a:t>
            </a:r>
            <a:endParaRPr lang="en-US" b="1" dirty="0"/>
          </a:p>
        </p:txBody>
      </p:sp>
      <p:sp>
        <p:nvSpPr>
          <p:cNvPr id="18" name="Rectangle 17"/>
          <p:cNvSpPr/>
          <p:nvPr/>
        </p:nvSpPr>
        <p:spPr>
          <a:xfrm>
            <a:off x="121662" y="2071234"/>
            <a:ext cx="1465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800" dirty="0" smtClean="0">
                <a:solidFill>
                  <a:srgbClr val="10253F"/>
                </a:solidFill>
                <a:latin typeface="Mangal" pitchFamily="18" charset="0"/>
                <a:cs typeface="Mangal" pitchFamily="18" charset="0"/>
              </a:rPr>
              <a:t>दरमहा ठराविक रक्कम रक्कम जमा करून जास्त व्याजदराच्या लाभासह मोठी रक्कम मिळते</a:t>
            </a:r>
            <a:endParaRPr lang="en-US" sz="800" dirty="0">
              <a:solidFill>
                <a:srgbClr val="10253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16684" y="2084327"/>
            <a:ext cx="1499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800" dirty="0" smtClean="0">
                <a:solidFill>
                  <a:srgbClr val="10253F"/>
                </a:solidFill>
                <a:latin typeface="Mangal" pitchFamily="18" charset="0"/>
                <a:cs typeface="Mangal" pitchFamily="18" charset="0"/>
              </a:rPr>
              <a:t>सर्वसामान्य व्यवहारासाठी सुलभतेने खात्यात रक्कम ठेवता व काढता येते. पासबुक व चेकबुक  कार्ड सुविधा उपलब्ध</a:t>
            </a:r>
            <a:endParaRPr lang="en-US" sz="800" dirty="0">
              <a:solidFill>
                <a:srgbClr val="10253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16056" y="2094754"/>
            <a:ext cx="1176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800" dirty="0" smtClean="0">
                <a:solidFill>
                  <a:srgbClr val="10253F"/>
                </a:solidFill>
                <a:latin typeface="Mangal" pitchFamily="18" charset="0"/>
                <a:cs typeface="Mangal" pitchFamily="18" charset="0"/>
              </a:rPr>
              <a:t>7 दिवस ते 10 वर्षे या अवधीसाठी बँकेत मुदत ठेवी ठेवून ज्‍यादा व्‍याज मिळविता येते</a:t>
            </a:r>
            <a:endParaRPr lang="en-US" sz="800" dirty="0">
              <a:solidFill>
                <a:srgbClr val="10253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0580" y="1592356"/>
            <a:ext cx="122926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solidFill>
                  <a:schemeClr val="accent6">
                    <a:lumMod val="50000"/>
                  </a:schemeClr>
                </a:solidFill>
              </a:rPr>
              <a:t>शैक्षणिक कर्ज</a:t>
            </a:r>
            <a:endParaRPr lang="en-US" sz="1600" dirty="0">
              <a:solidFill>
                <a:srgbClr val="984807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62400" y="2060247"/>
            <a:ext cx="1479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800" dirty="0" smtClean="0"/>
              <a:t>उच्‍च/व्‍यावसायिक शिक्षण घेण्यासाठी भारतात 10 लाखापर्यंत व विदेशात शिक्षण घेण्यासाठी 20 लाख रुपयापर्यतचे कर्ज</a:t>
            </a:r>
            <a:endParaRPr lang="en-US" sz="800" dirty="0" smtClean="0"/>
          </a:p>
        </p:txBody>
      </p:sp>
      <p:grpSp>
        <p:nvGrpSpPr>
          <p:cNvPr id="27" name="Group 26"/>
          <p:cNvGrpSpPr/>
          <p:nvPr/>
        </p:nvGrpSpPr>
        <p:grpSpPr>
          <a:xfrm>
            <a:off x="3951048" y="613256"/>
            <a:ext cx="1539227" cy="979974"/>
            <a:chOff x="1518802" y="1031626"/>
            <a:chExt cx="2092286" cy="1332089"/>
          </a:xfrm>
        </p:grpSpPr>
        <p:sp>
          <p:nvSpPr>
            <p:cNvPr id="25" name="Oval 24"/>
            <p:cNvSpPr/>
            <p:nvPr/>
          </p:nvSpPr>
          <p:spPr>
            <a:xfrm>
              <a:off x="1922164" y="1047142"/>
              <a:ext cx="1303849" cy="1303849"/>
            </a:xfrm>
            <a:prstGeom prst="ellipse">
              <a:avLst/>
            </a:prstGeom>
            <a:solidFill>
              <a:srgbClr val="4ED3D6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26" name="Picture 25" descr="higher-education-icon-300x191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802" y="1031626"/>
              <a:ext cx="2092286" cy="1332089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5583595" y="626308"/>
            <a:ext cx="944654" cy="944654"/>
            <a:chOff x="5689416" y="1047142"/>
            <a:chExt cx="1303849" cy="1303849"/>
          </a:xfrm>
        </p:grpSpPr>
        <p:sp>
          <p:nvSpPr>
            <p:cNvPr id="29" name="Oval 28"/>
            <p:cNvSpPr/>
            <p:nvPr/>
          </p:nvSpPr>
          <p:spPr>
            <a:xfrm>
              <a:off x="5689416" y="1047142"/>
              <a:ext cx="1303849" cy="1303849"/>
            </a:xfrm>
            <a:prstGeom prst="ellipse">
              <a:avLst/>
            </a:prstGeom>
            <a:solidFill>
              <a:srgbClr val="FBE03B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30" name="Picture 29" descr="Icon-OverdraftProtection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912" y="1121433"/>
              <a:ext cx="1090641" cy="1090641"/>
            </a:xfrm>
            <a:prstGeom prst="rect">
              <a:avLst/>
            </a:prstGeom>
          </p:spPr>
        </p:pic>
      </p:grpSp>
      <p:sp>
        <p:nvSpPr>
          <p:cNvPr id="31" name="TextBox 30"/>
          <p:cNvSpPr txBox="1"/>
          <p:nvPr/>
        </p:nvSpPr>
        <p:spPr>
          <a:xfrm>
            <a:off x="5487935" y="1720920"/>
            <a:ext cx="1111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sz="1600" dirty="0" smtClean="0">
                <a:solidFill>
                  <a:schemeClr val="accent6">
                    <a:lumMod val="50000"/>
                  </a:schemeClr>
                </a:solidFill>
              </a:rPr>
              <a:t>ओव्‍हरड्राफ्ट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01051" y="2089322"/>
            <a:ext cx="1438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800" dirty="0" smtClean="0">
                <a:latin typeface="Mangal" pitchFamily="18" charset="0"/>
                <a:cs typeface="Mangal" pitchFamily="18" charset="0"/>
              </a:rPr>
              <a:t>पात्रतेनुसार पत मर्यादा मंजूर होऊन खात्यातून गरजेनुसार पैसे काढण्याची सोय</a:t>
            </a:r>
            <a:endParaRPr lang="en-US" sz="8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2870" y="2857584"/>
            <a:ext cx="6554808" cy="6711738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44718" y="2936360"/>
            <a:ext cx="3164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b="1" dirty="0" smtClean="0">
                <a:latin typeface="Mangal" pitchFamily="18" charset="0"/>
                <a:cs typeface="Mangal" pitchFamily="18" charset="0"/>
              </a:rPr>
              <a:t>बँकेच्या अतिरिक्त सेवा सुविधा </a:t>
            </a:r>
            <a:endParaRPr lang="en-US" b="1" dirty="0"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443615" y="5097041"/>
            <a:ext cx="1872268" cy="1840653"/>
            <a:chOff x="2027900" y="2391806"/>
            <a:chExt cx="2601302" cy="2557376"/>
          </a:xfrm>
        </p:grpSpPr>
        <p:grpSp>
          <p:nvGrpSpPr>
            <p:cNvPr id="39" name="Group 38"/>
            <p:cNvGrpSpPr/>
            <p:nvPr/>
          </p:nvGrpSpPr>
          <p:grpSpPr>
            <a:xfrm rot="10800000">
              <a:off x="2052158" y="3640167"/>
              <a:ext cx="2577044" cy="1309015"/>
              <a:chOff x="1670744" y="2123178"/>
              <a:chExt cx="5802513" cy="2947398"/>
            </a:xfrm>
          </p:grpSpPr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3183051" y="2123178"/>
                <a:ext cx="1443566" cy="2562258"/>
              </a:xfrm>
              <a:custGeom>
                <a:avLst/>
                <a:gdLst>
                  <a:gd name="T0" fmla="*/ 294 w 648"/>
                  <a:gd name="T1" fmla="*/ 591 h 1150"/>
                  <a:gd name="T2" fmla="*/ 386 w 648"/>
                  <a:gd name="T3" fmla="*/ 1065 h 1150"/>
                  <a:gd name="T4" fmla="*/ 429 w 648"/>
                  <a:gd name="T5" fmla="*/ 1150 h 1150"/>
                  <a:gd name="T6" fmla="*/ 318 w 648"/>
                  <a:gd name="T7" fmla="*/ 1078 h 1150"/>
                  <a:gd name="T8" fmla="*/ 75 w 648"/>
                  <a:gd name="T9" fmla="*/ 751 h 1150"/>
                  <a:gd name="T10" fmla="*/ 9 w 648"/>
                  <a:gd name="T11" fmla="*/ 458 h 1150"/>
                  <a:gd name="T12" fmla="*/ 63 w 648"/>
                  <a:gd name="T13" fmla="*/ 20 h 1150"/>
                  <a:gd name="T14" fmla="*/ 89 w 648"/>
                  <a:gd name="T15" fmla="*/ 7 h 1150"/>
                  <a:gd name="T16" fmla="*/ 449 w 648"/>
                  <a:gd name="T17" fmla="*/ 250 h 1150"/>
                  <a:gd name="T18" fmla="*/ 629 w 648"/>
                  <a:gd name="T19" fmla="*/ 602 h 1150"/>
                  <a:gd name="T20" fmla="*/ 586 w 648"/>
                  <a:gd name="T21" fmla="*/ 967 h 1150"/>
                  <a:gd name="T22" fmla="*/ 525 w 648"/>
                  <a:gd name="T23" fmla="*/ 1104 h 1150"/>
                  <a:gd name="T24" fmla="*/ 515 w 648"/>
                  <a:gd name="T25" fmla="*/ 1096 h 1150"/>
                  <a:gd name="T26" fmla="*/ 321 w 648"/>
                  <a:gd name="T27" fmla="*/ 643 h 1150"/>
                  <a:gd name="T28" fmla="*/ 297 w 648"/>
                  <a:gd name="T29" fmla="*/ 569 h 1150"/>
                  <a:gd name="T30" fmla="*/ 292 w 648"/>
                  <a:gd name="T31" fmla="*/ 521 h 1150"/>
                  <a:gd name="T32" fmla="*/ 294 w 648"/>
                  <a:gd name="T33" fmla="*/ 591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1150">
                    <a:moveTo>
                      <a:pt x="294" y="591"/>
                    </a:moveTo>
                    <a:cubicBezTo>
                      <a:pt x="305" y="753"/>
                      <a:pt x="325" y="913"/>
                      <a:pt x="386" y="1065"/>
                    </a:cubicBezTo>
                    <a:cubicBezTo>
                      <a:pt x="398" y="1095"/>
                      <a:pt x="413" y="1123"/>
                      <a:pt x="429" y="1150"/>
                    </a:cubicBezTo>
                    <a:cubicBezTo>
                      <a:pt x="388" y="1132"/>
                      <a:pt x="352" y="1106"/>
                      <a:pt x="318" y="1078"/>
                    </a:cubicBezTo>
                    <a:cubicBezTo>
                      <a:pt x="211" y="989"/>
                      <a:pt x="129" y="880"/>
                      <a:pt x="75" y="751"/>
                    </a:cubicBezTo>
                    <a:cubicBezTo>
                      <a:pt x="37" y="657"/>
                      <a:pt x="16" y="559"/>
                      <a:pt x="9" y="458"/>
                    </a:cubicBezTo>
                    <a:cubicBezTo>
                      <a:pt x="0" y="309"/>
                      <a:pt x="23" y="164"/>
                      <a:pt x="63" y="20"/>
                    </a:cubicBezTo>
                    <a:cubicBezTo>
                      <a:pt x="67" y="3"/>
                      <a:pt x="73" y="0"/>
                      <a:pt x="89" y="7"/>
                    </a:cubicBezTo>
                    <a:cubicBezTo>
                      <a:pt x="224" y="65"/>
                      <a:pt x="347" y="143"/>
                      <a:pt x="449" y="250"/>
                    </a:cubicBezTo>
                    <a:cubicBezTo>
                      <a:pt x="544" y="349"/>
                      <a:pt x="608" y="465"/>
                      <a:pt x="629" y="602"/>
                    </a:cubicBezTo>
                    <a:cubicBezTo>
                      <a:pt x="648" y="727"/>
                      <a:pt x="629" y="848"/>
                      <a:pt x="586" y="967"/>
                    </a:cubicBezTo>
                    <a:cubicBezTo>
                      <a:pt x="568" y="1014"/>
                      <a:pt x="548" y="1060"/>
                      <a:pt x="525" y="1104"/>
                    </a:cubicBezTo>
                    <a:cubicBezTo>
                      <a:pt x="518" y="1103"/>
                      <a:pt x="517" y="1099"/>
                      <a:pt x="515" y="1096"/>
                    </a:cubicBezTo>
                    <a:cubicBezTo>
                      <a:pt x="441" y="948"/>
                      <a:pt x="372" y="799"/>
                      <a:pt x="321" y="643"/>
                    </a:cubicBezTo>
                    <a:cubicBezTo>
                      <a:pt x="313" y="618"/>
                      <a:pt x="310" y="592"/>
                      <a:pt x="297" y="569"/>
                    </a:cubicBezTo>
                    <a:cubicBezTo>
                      <a:pt x="303" y="552"/>
                      <a:pt x="291" y="537"/>
                      <a:pt x="292" y="521"/>
                    </a:cubicBezTo>
                    <a:cubicBezTo>
                      <a:pt x="292" y="545"/>
                      <a:pt x="288" y="568"/>
                      <a:pt x="294" y="591"/>
                    </a:cubicBezTo>
                    <a:close/>
                  </a:path>
                </a:pathLst>
              </a:custGeom>
              <a:solidFill>
                <a:srgbClr val="FCE24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4642625" y="2172144"/>
                <a:ext cx="1407783" cy="2159227"/>
              </a:xfrm>
              <a:custGeom>
                <a:avLst/>
                <a:gdLst>
                  <a:gd name="T0" fmla="*/ 331 w 632"/>
                  <a:gd name="T1" fmla="*/ 489 h 969"/>
                  <a:gd name="T2" fmla="*/ 48 w 632"/>
                  <a:gd name="T3" fmla="*/ 933 h 969"/>
                  <a:gd name="T4" fmla="*/ 32 w 632"/>
                  <a:gd name="T5" fmla="*/ 871 h 969"/>
                  <a:gd name="T6" fmla="*/ 192 w 632"/>
                  <a:gd name="T7" fmla="*/ 285 h 969"/>
                  <a:gd name="T8" fmla="*/ 534 w 632"/>
                  <a:gd name="T9" fmla="*/ 10 h 969"/>
                  <a:gd name="T10" fmla="*/ 559 w 632"/>
                  <a:gd name="T11" fmla="*/ 24 h 969"/>
                  <a:gd name="T12" fmla="*/ 617 w 632"/>
                  <a:gd name="T13" fmla="*/ 241 h 969"/>
                  <a:gd name="T14" fmla="*/ 607 w 632"/>
                  <a:gd name="T15" fmla="*/ 531 h 969"/>
                  <a:gd name="T16" fmla="*/ 349 w 632"/>
                  <a:gd name="T17" fmla="*/ 874 h 969"/>
                  <a:gd name="T18" fmla="*/ 155 w 632"/>
                  <a:gd name="T19" fmla="*/ 963 h 969"/>
                  <a:gd name="T20" fmla="*/ 138 w 632"/>
                  <a:gd name="T21" fmla="*/ 965 h 969"/>
                  <a:gd name="T22" fmla="*/ 139 w 632"/>
                  <a:gd name="T23" fmla="*/ 948 h 969"/>
                  <a:gd name="T24" fmla="*/ 303 w 632"/>
                  <a:gd name="T25" fmla="*/ 552 h 969"/>
                  <a:gd name="T26" fmla="*/ 336 w 632"/>
                  <a:gd name="T27" fmla="*/ 492 h 969"/>
                  <a:gd name="T28" fmla="*/ 331 w 632"/>
                  <a:gd name="T29" fmla="*/ 489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969">
                    <a:moveTo>
                      <a:pt x="331" y="489"/>
                    </a:moveTo>
                    <a:cubicBezTo>
                      <a:pt x="216" y="622"/>
                      <a:pt x="101" y="755"/>
                      <a:pt x="48" y="933"/>
                    </a:cubicBezTo>
                    <a:cubicBezTo>
                      <a:pt x="37" y="911"/>
                      <a:pt x="35" y="891"/>
                      <a:pt x="32" y="871"/>
                    </a:cubicBezTo>
                    <a:cubicBezTo>
                      <a:pt x="0" y="652"/>
                      <a:pt x="55" y="457"/>
                      <a:pt x="192" y="285"/>
                    </a:cubicBezTo>
                    <a:cubicBezTo>
                      <a:pt x="286" y="168"/>
                      <a:pt x="404" y="82"/>
                      <a:pt x="534" y="10"/>
                    </a:cubicBezTo>
                    <a:cubicBezTo>
                      <a:pt x="552" y="0"/>
                      <a:pt x="555" y="13"/>
                      <a:pt x="559" y="24"/>
                    </a:cubicBezTo>
                    <a:cubicBezTo>
                      <a:pt x="586" y="94"/>
                      <a:pt x="606" y="167"/>
                      <a:pt x="617" y="241"/>
                    </a:cubicBezTo>
                    <a:cubicBezTo>
                      <a:pt x="632" y="338"/>
                      <a:pt x="632" y="435"/>
                      <a:pt x="607" y="531"/>
                    </a:cubicBezTo>
                    <a:cubicBezTo>
                      <a:pt x="569" y="681"/>
                      <a:pt x="480" y="794"/>
                      <a:pt x="349" y="874"/>
                    </a:cubicBezTo>
                    <a:cubicBezTo>
                      <a:pt x="288" y="912"/>
                      <a:pt x="223" y="941"/>
                      <a:pt x="155" y="963"/>
                    </a:cubicBezTo>
                    <a:cubicBezTo>
                      <a:pt x="149" y="964"/>
                      <a:pt x="143" y="969"/>
                      <a:pt x="138" y="965"/>
                    </a:cubicBezTo>
                    <a:cubicBezTo>
                      <a:pt x="132" y="960"/>
                      <a:pt x="138" y="953"/>
                      <a:pt x="139" y="948"/>
                    </a:cubicBezTo>
                    <a:cubicBezTo>
                      <a:pt x="186" y="813"/>
                      <a:pt x="237" y="679"/>
                      <a:pt x="303" y="552"/>
                    </a:cubicBezTo>
                    <a:cubicBezTo>
                      <a:pt x="314" y="532"/>
                      <a:pt x="325" y="512"/>
                      <a:pt x="336" y="492"/>
                    </a:cubicBezTo>
                    <a:cubicBezTo>
                      <a:pt x="334" y="491"/>
                      <a:pt x="332" y="490"/>
                      <a:pt x="331" y="489"/>
                    </a:cubicBezTo>
                    <a:close/>
                  </a:path>
                </a:pathLst>
              </a:custGeom>
              <a:solidFill>
                <a:srgbClr val="F7635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1670744" y="3819109"/>
                <a:ext cx="2102728" cy="1251467"/>
              </a:xfrm>
              <a:custGeom>
                <a:avLst/>
                <a:gdLst>
                  <a:gd name="T0" fmla="*/ 521 w 944"/>
                  <a:gd name="T1" fmla="*/ 296 h 562"/>
                  <a:gd name="T2" fmla="*/ 924 w 944"/>
                  <a:gd name="T3" fmla="*/ 479 h 562"/>
                  <a:gd name="T4" fmla="*/ 844 w 944"/>
                  <a:gd name="T5" fmla="*/ 507 h 562"/>
                  <a:gd name="T6" fmla="*/ 222 w 944"/>
                  <a:gd name="T7" fmla="*/ 361 h 562"/>
                  <a:gd name="T8" fmla="*/ 8 w 944"/>
                  <a:gd name="T9" fmla="*/ 131 h 562"/>
                  <a:gd name="T10" fmla="*/ 13 w 944"/>
                  <a:gd name="T11" fmla="*/ 110 h 562"/>
                  <a:gd name="T12" fmla="*/ 413 w 944"/>
                  <a:gd name="T13" fmla="*/ 1 h 562"/>
                  <a:gd name="T14" fmla="*/ 824 w 944"/>
                  <a:gd name="T15" fmla="*/ 197 h 562"/>
                  <a:gd name="T16" fmla="*/ 944 w 944"/>
                  <a:gd name="T17" fmla="*/ 394 h 562"/>
                  <a:gd name="T18" fmla="*/ 893 w 944"/>
                  <a:gd name="T19" fmla="*/ 386 h 562"/>
                  <a:gd name="T20" fmla="*/ 573 w 944"/>
                  <a:gd name="T21" fmla="*/ 299 h 562"/>
                  <a:gd name="T22" fmla="*/ 510 w 944"/>
                  <a:gd name="T23" fmla="*/ 274 h 562"/>
                  <a:gd name="T24" fmla="*/ 470 w 944"/>
                  <a:gd name="T25" fmla="*/ 262 h 562"/>
                  <a:gd name="T26" fmla="*/ 505 w 944"/>
                  <a:gd name="T27" fmla="*/ 286 h 562"/>
                  <a:gd name="T28" fmla="*/ 508 w 944"/>
                  <a:gd name="T29" fmla="*/ 287 h 562"/>
                  <a:gd name="T30" fmla="*/ 513 w 944"/>
                  <a:gd name="T31" fmla="*/ 291 h 562"/>
                  <a:gd name="T32" fmla="*/ 513 w 944"/>
                  <a:gd name="T33" fmla="*/ 291 h 562"/>
                  <a:gd name="T34" fmla="*/ 521 w 944"/>
                  <a:gd name="T35" fmla="*/ 296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4" h="562">
                    <a:moveTo>
                      <a:pt x="521" y="296"/>
                    </a:moveTo>
                    <a:cubicBezTo>
                      <a:pt x="644" y="378"/>
                      <a:pt x="770" y="456"/>
                      <a:pt x="924" y="479"/>
                    </a:cubicBezTo>
                    <a:cubicBezTo>
                      <a:pt x="898" y="493"/>
                      <a:pt x="871" y="500"/>
                      <a:pt x="844" y="507"/>
                    </a:cubicBezTo>
                    <a:cubicBezTo>
                      <a:pt x="613" y="562"/>
                      <a:pt x="407" y="506"/>
                      <a:pt x="222" y="361"/>
                    </a:cubicBezTo>
                    <a:cubicBezTo>
                      <a:pt x="139" y="296"/>
                      <a:pt x="70" y="217"/>
                      <a:pt x="8" y="131"/>
                    </a:cubicBezTo>
                    <a:cubicBezTo>
                      <a:pt x="0" y="120"/>
                      <a:pt x="2" y="116"/>
                      <a:pt x="13" y="110"/>
                    </a:cubicBezTo>
                    <a:cubicBezTo>
                      <a:pt x="138" y="43"/>
                      <a:pt x="270" y="0"/>
                      <a:pt x="413" y="1"/>
                    </a:cubicBezTo>
                    <a:cubicBezTo>
                      <a:pt x="581" y="1"/>
                      <a:pt x="718" y="68"/>
                      <a:pt x="824" y="197"/>
                    </a:cubicBezTo>
                    <a:cubicBezTo>
                      <a:pt x="873" y="256"/>
                      <a:pt x="912" y="322"/>
                      <a:pt x="944" y="394"/>
                    </a:cubicBezTo>
                    <a:cubicBezTo>
                      <a:pt x="925" y="396"/>
                      <a:pt x="909" y="390"/>
                      <a:pt x="893" y="386"/>
                    </a:cubicBezTo>
                    <a:cubicBezTo>
                      <a:pt x="785" y="362"/>
                      <a:pt x="678" y="335"/>
                      <a:pt x="573" y="299"/>
                    </a:cubicBezTo>
                    <a:cubicBezTo>
                      <a:pt x="552" y="292"/>
                      <a:pt x="529" y="287"/>
                      <a:pt x="510" y="274"/>
                    </a:cubicBezTo>
                    <a:cubicBezTo>
                      <a:pt x="498" y="267"/>
                      <a:pt x="485" y="262"/>
                      <a:pt x="470" y="262"/>
                    </a:cubicBezTo>
                    <a:cubicBezTo>
                      <a:pt x="481" y="270"/>
                      <a:pt x="493" y="278"/>
                      <a:pt x="505" y="286"/>
                    </a:cubicBezTo>
                    <a:cubicBezTo>
                      <a:pt x="506" y="287"/>
                      <a:pt x="507" y="287"/>
                      <a:pt x="508" y="287"/>
                    </a:cubicBezTo>
                    <a:cubicBezTo>
                      <a:pt x="510" y="289"/>
                      <a:pt x="511" y="290"/>
                      <a:pt x="513" y="291"/>
                    </a:cubicBezTo>
                    <a:cubicBezTo>
                      <a:pt x="513" y="291"/>
                      <a:pt x="513" y="291"/>
                      <a:pt x="513" y="291"/>
                    </a:cubicBezTo>
                    <a:cubicBezTo>
                      <a:pt x="516" y="293"/>
                      <a:pt x="518" y="294"/>
                      <a:pt x="521" y="296"/>
                    </a:cubicBezTo>
                    <a:close/>
                  </a:path>
                </a:pathLst>
              </a:custGeom>
              <a:solidFill>
                <a:srgbClr val="2A81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5430795" y="3783325"/>
                <a:ext cx="2042462" cy="1182726"/>
              </a:xfrm>
              <a:custGeom>
                <a:avLst/>
                <a:gdLst>
                  <a:gd name="T0" fmla="*/ 440 w 917"/>
                  <a:gd name="T1" fmla="*/ 243 h 531"/>
                  <a:gd name="T2" fmla="*/ 0 w 917"/>
                  <a:gd name="T3" fmla="*/ 352 h 531"/>
                  <a:gd name="T4" fmla="*/ 24 w 917"/>
                  <a:gd name="T5" fmla="*/ 309 h 531"/>
                  <a:gd name="T6" fmla="*/ 480 w 917"/>
                  <a:gd name="T7" fmla="*/ 23 h 531"/>
                  <a:gd name="T8" fmla="*/ 904 w 917"/>
                  <a:gd name="T9" fmla="*/ 57 h 531"/>
                  <a:gd name="T10" fmla="*/ 913 w 917"/>
                  <a:gd name="T11" fmla="*/ 75 h 531"/>
                  <a:gd name="T12" fmla="*/ 609 w 917"/>
                  <a:gd name="T13" fmla="*/ 450 h 531"/>
                  <a:gd name="T14" fmla="*/ 244 w 917"/>
                  <a:gd name="T15" fmla="*/ 505 h 531"/>
                  <a:gd name="T16" fmla="*/ 141 w 917"/>
                  <a:gd name="T17" fmla="*/ 475 h 531"/>
                  <a:gd name="T18" fmla="*/ 33 w 917"/>
                  <a:gd name="T19" fmla="*/ 428 h 531"/>
                  <a:gd name="T20" fmla="*/ 468 w 917"/>
                  <a:gd name="T21" fmla="*/ 247 h 531"/>
                  <a:gd name="T22" fmla="*/ 506 w 917"/>
                  <a:gd name="T23" fmla="*/ 241 h 531"/>
                  <a:gd name="T24" fmla="*/ 440 w 917"/>
                  <a:gd name="T25" fmla="*/ 2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531">
                    <a:moveTo>
                      <a:pt x="440" y="243"/>
                    </a:moveTo>
                    <a:cubicBezTo>
                      <a:pt x="288" y="256"/>
                      <a:pt x="138" y="273"/>
                      <a:pt x="0" y="352"/>
                    </a:cubicBezTo>
                    <a:cubicBezTo>
                      <a:pt x="6" y="334"/>
                      <a:pt x="15" y="321"/>
                      <a:pt x="24" y="309"/>
                    </a:cubicBezTo>
                    <a:cubicBezTo>
                      <a:pt x="135" y="149"/>
                      <a:pt x="288" y="54"/>
                      <a:pt x="480" y="23"/>
                    </a:cubicBezTo>
                    <a:cubicBezTo>
                      <a:pt x="624" y="0"/>
                      <a:pt x="765" y="18"/>
                      <a:pt x="904" y="57"/>
                    </a:cubicBezTo>
                    <a:cubicBezTo>
                      <a:pt x="916" y="60"/>
                      <a:pt x="917" y="65"/>
                      <a:pt x="913" y="75"/>
                    </a:cubicBezTo>
                    <a:cubicBezTo>
                      <a:pt x="847" y="228"/>
                      <a:pt x="756" y="362"/>
                      <a:pt x="609" y="450"/>
                    </a:cubicBezTo>
                    <a:cubicBezTo>
                      <a:pt x="495" y="517"/>
                      <a:pt x="372" y="531"/>
                      <a:pt x="244" y="505"/>
                    </a:cubicBezTo>
                    <a:cubicBezTo>
                      <a:pt x="209" y="498"/>
                      <a:pt x="174" y="488"/>
                      <a:pt x="141" y="475"/>
                    </a:cubicBezTo>
                    <a:cubicBezTo>
                      <a:pt x="105" y="462"/>
                      <a:pt x="70" y="448"/>
                      <a:pt x="33" y="428"/>
                    </a:cubicBezTo>
                    <a:cubicBezTo>
                      <a:pt x="175" y="356"/>
                      <a:pt x="316" y="288"/>
                      <a:pt x="468" y="247"/>
                    </a:cubicBezTo>
                    <a:cubicBezTo>
                      <a:pt x="482" y="249"/>
                      <a:pt x="493" y="240"/>
                      <a:pt x="506" y="241"/>
                    </a:cubicBezTo>
                    <a:cubicBezTo>
                      <a:pt x="484" y="240"/>
                      <a:pt x="462" y="236"/>
                      <a:pt x="440" y="243"/>
                    </a:cubicBezTo>
                    <a:close/>
                  </a:path>
                </a:pathLst>
              </a:custGeom>
              <a:solidFill>
                <a:srgbClr val="26B2A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2027900" y="2391806"/>
              <a:ext cx="2577044" cy="1309015"/>
              <a:chOff x="1670744" y="2123178"/>
              <a:chExt cx="5802513" cy="2947398"/>
            </a:xfrm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3183051" y="2123178"/>
                <a:ext cx="1443566" cy="2562258"/>
              </a:xfrm>
              <a:custGeom>
                <a:avLst/>
                <a:gdLst>
                  <a:gd name="T0" fmla="*/ 294 w 648"/>
                  <a:gd name="T1" fmla="*/ 591 h 1150"/>
                  <a:gd name="T2" fmla="*/ 386 w 648"/>
                  <a:gd name="T3" fmla="*/ 1065 h 1150"/>
                  <a:gd name="T4" fmla="*/ 429 w 648"/>
                  <a:gd name="T5" fmla="*/ 1150 h 1150"/>
                  <a:gd name="T6" fmla="*/ 318 w 648"/>
                  <a:gd name="T7" fmla="*/ 1078 h 1150"/>
                  <a:gd name="T8" fmla="*/ 75 w 648"/>
                  <a:gd name="T9" fmla="*/ 751 h 1150"/>
                  <a:gd name="T10" fmla="*/ 9 w 648"/>
                  <a:gd name="T11" fmla="*/ 458 h 1150"/>
                  <a:gd name="T12" fmla="*/ 63 w 648"/>
                  <a:gd name="T13" fmla="*/ 20 h 1150"/>
                  <a:gd name="T14" fmla="*/ 89 w 648"/>
                  <a:gd name="T15" fmla="*/ 7 h 1150"/>
                  <a:gd name="T16" fmla="*/ 449 w 648"/>
                  <a:gd name="T17" fmla="*/ 250 h 1150"/>
                  <a:gd name="T18" fmla="*/ 629 w 648"/>
                  <a:gd name="T19" fmla="*/ 602 h 1150"/>
                  <a:gd name="T20" fmla="*/ 586 w 648"/>
                  <a:gd name="T21" fmla="*/ 967 h 1150"/>
                  <a:gd name="T22" fmla="*/ 525 w 648"/>
                  <a:gd name="T23" fmla="*/ 1104 h 1150"/>
                  <a:gd name="T24" fmla="*/ 515 w 648"/>
                  <a:gd name="T25" fmla="*/ 1096 h 1150"/>
                  <a:gd name="T26" fmla="*/ 321 w 648"/>
                  <a:gd name="T27" fmla="*/ 643 h 1150"/>
                  <a:gd name="T28" fmla="*/ 297 w 648"/>
                  <a:gd name="T29" fmla="*/ 569 h 1150"/>
                  <a:gd name="T30" fmla="*/ 292 w 648"/>
                  <a:gd name="T31" fmla="*/ 521 h 1150"/>
                  <a:gd name="T32" fmla="*/ 294 w 648"/>
                  <a:gd name="T33" fmla="*/ 591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1150">
                    <a:moveTo>
                      <a:pt x="294" y="591"/>
                    </a:moveTo>
                    <a:cubicBezTo>
                      <a:pt x="305" y="753"/>
                      <a:pt x="325" y="913"/>
                      <a:pt x="386" y="1065"/>
                    </a:cubicBezTo>
                    <a:cubicBezTo>
                      <a:pt x="398" y="1095"/>
                      <a:pt x="413" y="1123"/>
                      <a:pt x="429" y="1150"/>
                    </a:cubicBezTo>
                    <a:cubicBezTo>
                      <a:pt x="388" y="1132"/>
                      <a:pt x="352" y="1106"/>
                      <a:pt x="318" y="1078"/>
                    </a:cubicBezTo>
                    <a:cubicBezTo>
                      <a:pt x="211" y="989"/>
                      <a:pt x="129" y="880"/>
                      <a:pt x="75" y="751"/>
                    </a:cubicBezTo>
                    <a:cubicBezTo>
                      <a:pt x="37" y="657"/>
                      <a:pt x="16" y="559"/>
                      <a:pt x="9" y="458"/>
                    </a:cubicBezTo>
                    <a:cubicBezTo>
                      <a:pt x="0" y="309"/>
                      <a:pt x="23" y="164"/>
                      <a:pt x="63" y="20"/>
                    </a:cubicBezTo>
                    <a:cubicBezTo>
                      <a:pt x="67" y="3"/>
                      <a:pt x="73" y="0"/>
                      <a:pt x="89" y="7"/>
                    </a:cubicBezTo>
                    <a:cubicBezTo>
                      <a:pt x="224" y="65"/>
                      <a:pt x="347" y="143"/>
                      <a:pt x="449" y="250"/>
                    </a:cubicBezTo>
                    <a:cubicBezTo>
                      <a:pt x="544" y="349"/>
                      <a:pt x="608" y="465"/>
                      <a:pt x="629" y="602"/>
                    </a:cubicBezTo>
                    <a:cubicBezTo>
                      <a:pt x="648" y="727"/>
                      <a:pt x="629" y="848"/>
                      <a:pt x="586" y="967"/>
                    </a:cubicBezTo>
                    <a:cubicBezTo>
                      <a:pt x="568" y="1014"/>
                      <a:pt x="548" y="1060"/>
                      <a:pt x="525" y="1104"/>
                    </a:cubicBezTo>
                    <a:cubicBezTo>
                      <a:pt x="518" y="1103"/>
                      <a:pt x="517" y="1099"/>
                      <a:pt x="515" y="1096"/>
                    </a:cubicBezTo>
                    <a:cubicBezTo>
                      <a:pt x="441" y="948"/>
                      <a:pt x="372" y="799"/>
                      <a:pt x="321" y="643"/>
                    </a:cubicBezTo>
                    <a:cubicBezTo>
                      <a:pt x="313" y="618"/>
                      <a:pt x="310" y="592"/>
                      <a:pt x="297" y="569"/>
                    </a:cubicBezTo>
                    <a:cubicBezTo>
                      <a:pt x="303" y="552"/>
                      <a:pt x="291" y="537"/>
                      <a:pt x="292" y="521"/>
                    </a:cubicBezTo>
                    <a:cubicBezTo>
                      <a:pt x="292" y="545"/>
                      <a:pt x="288" y="568"/>
                      <a:pt x="294" y="591"/>
                    </a:cubicBezTo>
                    <a:close/>
                  </a:path>
                </a:pathLst>
              </a:custGeom>
              <a:solidFill>
                <a:srgbClr val="FCE24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4642625" y="2172144"/>
                <a:ext cx="1407783" cy="2159227"/>
              </a:xfrm>
              <a:custGeom>
                <a:avLst/>
                <a:gdLst>
                  <a:gd name="T0" fmla="*/ 331 w 632"/>
                  <a:gd name="T1" fmla="*/ 489 h 969"/>
                  <a:gd name="T2" fmla="*/ 48 w 632"/>
                  <a:gd name="T3" fmla="*/ 933 h 969"/>
                  <a:gd name="T4" fmla="*/ 32 w 632"/>
                  <a:gd name="T5" fmla="*/ 871 h 969"/>
                  <a:gd name="T6" fmla="*/ 192 w 632"/>
                  <a:gd name="T7" fmla="*/ 285 h 969"/>
                  <a:gd name="T8" fmla="*/ 534 w 632"/>
                  <a:gd name="T9" fmla="*/ 10 h 969"/>
                  <a:gd name="T10" fmla="*/ 559 w 632"/>
                  <a:gd name="T11" fmla="*/ 24 h 969"/>
                  <a:gd name="T12" fmla="*/ 617 w 632"/>
                  <a:gd name="T13" fmla="*/ 241 h 969"/>
                  <a:gd name="T14" fmla="*/ 607 w 632"/>
                  <a:gd name="T15" fmla="*/ 531 h 969"/>
                  <a:gd name="T16" fmla="*/ 349 w 632"/>
                  <a:gd name="T17" fmla="*/ 874 h 969"/>
                  <a:gd name="T18" fmla="*/ 155 w 632"/>
                  <a:gd name="T19" fmla="*/ 963 h 969"/>
                  <a:gd name="T20" fmla="*/ 138 w 632"/>
                  <a:gd name="T21" fmla="*/ 965 h 969"/>
                  <a:gd name="T22" fmla="*/ 139 w 632"/>
                  <a:gd name="T23" fmla="*/ 948 h 969"/>
                  <a:gd name="T24" fmla="*/ 303 w 632"/>
                  <a:gd name="T25" fmla="*/ 552 h 969"/>
                  <a:gd name="T26" fmla="*/ 336 w 632"/>
                  <a:gd name="T27" fmla="*/ 492 h 969"/>
                  <a:gd name="T28" fmla="*/ 331 w 632"/>
                  <a:gd name="T29" fmla="*/ 489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969">
                    <a:moveTo>
                      <a:pt x="331" y="489"/>
                    </a:moveTo>
                    <a:cubicBezTo>
                      <a:pt x="216" y="622"/>
                      <a:pt x="101" y="755"/>
                      <a:pt x="48" y="933"/>
                    </a:cubicBezTo>
                    <a:cubicBezTo>
                      <a:pt x="37" y="911"/>
                      <a:pt x="35" y="891"/>
                      <a:pt x="32" y="871"/>
                    </a:cubicBezTo>
                    <a:cubicBezTo>
                      <a:pt x="0" y="652"/>
                      <a:pt x="55" y="457"/>
                      <a:pt x="192" y="285"/>
                    </a:cubicBezTo>
                    <a:cubicBezTo>
                      <a:pt x="286" y="168"/>
                      <a:pt x="404" y="82"/>
                      <a:pt x="534" y="10"/>
                    </a:cubicBezTo>
                    <a:cubicBezTo>
                      <a:pt x="552" y="0"/>
                      <a:pt x="555" y="13"/>
                      <a:pt x="559" y="24"/>
                    </a:cubicBezTo>
                    <a:cubicBezTo>
                      <a:pt x="586" y="94"/>
                      <a:pt x="606" y="167"/>
                      <a:pt x="617" y="241"/>
                    </a:cubicBezTo>
                    <a:cubicBezTo>
                      <a:pt x="632" y="338"/>
                      <a:pt x="632" y="435"/>
                      <a:pt x="607" y="531"/>
                    </a:cubicBezTo>
                    <a:cubicBezTo>
                      <a:pt x="569" y="681"/>
                      <a:pt x="480" y="794"/>
                      <a:pt x="349" y="874"/>
                    </a:cubicBezTo>
                    <a:cubicBezTo>
                      <a:pt x="288" y="912"/>
                      <a:pt x="223" y="941"/>
                      <a:pt x="155" y="963"/>
                    </a:cubicBezTo>
                    <a:cubicBezTo>
                      <a:pt x="149" y="964"/>
                      <a:pt x="143" y="969"/>
                      <a:pt x="138" y="965"/>
                    </a:cubicBezTo>
                    <a:cubicBezTo>
                      <a:pt x="132" y="960"/>
                      <a:pt x="138" y="953"/>
                      <a:pt x="139" y="948"/>
                    </a:cubicBezTo>
                    <a:cubicBezTo>
                      <a:pt x="186" y="813"/>
                      <a:pt x="237" y="679"/>
                      <a:pt x="303" y="552"/>
                    </a:cubicBezTo>
                    <a:cubicBezTo>
                      <a:pt x="314" y="532"/>
                      <a:pt x="325" y="512"/>
                      <a:pt x="336" y="492"/>
                    </a:cubicBezTo>
                    <a:cubicBezTo>
                      <a:pt x="334" y="491"/>
                      <a:pt x="332" y="490"/>
                      <a:pt x="331" y="489"/>
                    </a:cubicBezTo>
                    <a:close/>
                  </a:path>
                </a:pathLst>
              </a:custGeom>
              <a:solidFill>
                <a:srgbClr val="F7635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670744" y="3819109"/>
                <a:ext cx="2102728" cy="1251467"/>
              </a:xfrm>
              <a:custGeom>
                <a:avLst/>
                <a:gdLst>
                  <a:gd name="T0" fmla="*/ 521 w 944"/>
                  <a:gd name="T1" fmla="*/ 296 h 562"/>
                  <a:gd name="T2" fmla="*/ 924 w 944"/>
                  <a:gd name="T3" fmla="*/ 479 h 562"/>
                  <a:gd name="T4" fmla="*/ 844 w 944"/>
                  <a:gd name="T5" fmla="*/ 507 h 562"/>
                  <a:gd name="T6" fmla="*/ 222 w 944"/>
                  <a:gd name="T7" fmla="*/ 361 h 562"/>
                  <a:gd name="T8" fmla="*/ 8 w 944"/>
                  <a:gd name="T9" fmla="*/ 131 h 562"/>
                  <a:gd name="T10" fmla="*/ 13 w 944"/>
                  <a:gd name="T11" fmla="*/ 110 h 562"/>
                  <a:gd name="T12" fmla="*/ 413 w 944"/>
                  <a:gd name="T13" fmla="*/ 1 h 562"/>
                  <a:gd name="T14" fmla="*/ 824 w 944"/>
                  <a:gd name="T15" fmla="*/ 197 h 562"/>
                  <a:gd name="T16" fmla="*/ 944 w 944"/>
                  <a:gd name="T17" fmla="*/ 394 h 562"/>
                  <a:gd name="T18" fmla="*/ 893 w 944"/>
                  <a:gd name="T19" fmla="*/ 386 h 562"/>
                  <a:gd name="T20" fmla="*/ 573 w 944"/>
                  <a:gd name="T21" fmla="*/ 299 h 562"/>
                  <a:gd name="T22" fmla="*/ 510 w 944"/>
                  <a:gd name="T23" fmla="*/ 274 h 562"/>
                  <a:gd name="T24" fmla="*/ 470 w 944"/>
                  <a:gd name="T25" fmla="*/ 262 h 562"/>
                  <a:gd name="T26" fmla="*/ 505 w 944"/>
                  <a:gd name="T27" fmla="*/ 286 h 562"/>
                  <a:gd name="T28" fmla="*/ 508 w 944"/>
                  <a:gd name="T29" fmla="*/ 287 h 562"/>
                  <a:gd name="T30" fmla="*/ 513 w 944"/>
                  <a:gd name="T31" fmla="*/ 291 h 562"/>
                  <a:gd name="T32" fmla="*/ 513 w 944"/>
                  <a:gd name="T33" fmla="*/ 291 h 562"/>
                  <a:gd name="T34" fmla="*/ 521 w 944"/>
                  <a:gd name="T35" fmla="*/ 296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4" h="562">
                    <a:moveTo>
                      <a:pt x="521" y="296"/>
                    </a:moveTo>
                    <a:cubicBezTo>
                      <a:pt x="644" y="378"/>
                      <a:pt x="770" y="456"/>
                      <a:pt x="924" y="479"/>
                    </a:cubicBezTo>
                    <a:cubicBezTo>
                      <a:pt x="898" y="493"/>
                      <a:pt x="871" y="500"/>
                      <a:pt x="844" y="507"/>
                    </a:cubicBezTo>
                    <a:cubicBezTo>
                      <a:pt x="613" y="562"/>
                      <a:pt x="407" y="506"/>
                      <a:pt x="222" y="361"/>
                    </a:cubicBezTo>
                    <a:cubicBezTo>
                      <a:pt x="139" y="296"/>
                      <a:pt x="70" y="217"/>
                      <a:pt x="8" y="131"/>
                    </a:cubicBezTo>
                    <a:cubicBezTo>
                      <a:pt x="0" y="120"/>
                      <a:pt x="2" y="116"/>
                      <a:pt x="13" y="110"/>
                    </a:cubicBezTo>
                    <a:cubicBezTo>
                      <a:pt x="138" y="43"/>
                      <a:pt x="270" y="0"/>
                      <a:pt x="413" y="1"/>
                    </a:cubicBezTo>
                    <a:cubicBezTo>
                      <a:pt x="581" y="1"/>
                      <a:pt x="718" y="68"/>
                      <a:pt x="824" y="197"/>
                    </a:cubicBezTo>
                    <a:cubicBezTo>
                      <a:pt x="873" y="256"/>
                      <a:pt x="912" y="322"/>
                      <a:pt x="944" y="394"/>
                    </a:cubicBezTo>
                    <a:cubicBezTo>
                      <a:pt x="925" y="396"/>
                      <a:pt x="909" y="390"/>
                      <a:pt x="893" y="386"/>
                    </a:cubicBezTo>
                    <a:cubicBezTo>
                      <a:pt x="785" y="362"/>
                      <a:pt x="678" y="335"/>
                      <a:pt x="573" y="299"/>
                    </a:cubicBezTo>
                    <a:cubicBezTo>
                      <a:pt x="552" y="292"/>
                      <a:pt x="529" y="287"/>
                      <a:pt x="510" y="274"/>
                    </a:cubicBezTo>
                    <a:cubicBezTo>
                      <a:pt x="498" y="267"/>
                      <a:pt x="485" y="262"/>
                      <a:pt x="470" y="262"/>
                    </a:cubicBezTo>
                    <a:cubicBezTo>
                      <a:pt x="481" y="270"/>
                      <a:pt x="493" y="278"/>
                      <a:pt x="505" y="286"/>
                    </a:cubicBezTo>
                    <a:cubicBezTo>
                      <a:pt x="506" y="287"/>
                      <a:pt x="507" y="287"/>
                      <a:pt x="508" y="287"/>
                    </a:cubicBezTo>
                    <a:cubicBezTo>
                      <a:pt x="510" y="289"/>
                      <a:pt x="511" y="290"/>
                      <a:pt x="513" y="291"/>
                    </a:cubicBezTo>
                    <a:cubicBezTo>
                      <a:pt x="513" y="291"/>
                      <a:pt x="513" y="291"/>
                      <a:pt x="513" y="291"/>
                    </a:cubicBezTo>
                    <a:cubicBezTo>
                      <a:pt x="516" y="293"/>
                      <a:pt x="518" y="294"/>
                      <a:pt x="521" y="296"/>
                    </a:cubicBezTo>
                    <a:close/>
                  </a:path>
                </a:pathLst>
              </a:custGeom>
              <a:solidFill>
                <a:srgbClr val="2A81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5430795" y="3783325"/>
                <a:ext cx="2042462" cy="1182726"/>
              </a:xfrm>
              <a:custGeom>
                <a:avLst/>
                <a:gdLst>
                  <a:gd name="T0" fmla="*/ 440 w 917"/>
                  <a:gd name="T1" fmla="*/ 243 h 531"/>
                  <a:gd name="T2" fmla="*/ 0 w 917"/>
                  <a:gd name="T3" fmla="*/ 352 h 531"/>
                  <a:gd name="T4" fmla="*/ 24 w 917"/>
                  <a:gd name="T5" fmla="*/ 309 h 531"/>
                  <a:gd name="T6" fmla="*/ 480 w 917"/>
                  <a:gd name="T7" fmla="*/ 23 h 531"/>
                  <a:gd name="T8" fmla="*/ 904 w 917"/>
                  <a:gd name="T9" fmla="*/ 57 h 531"/>
                  <a:gd name="T10" fmla="*/ 913 w 917"/>
                  <a:gd name="T11" fmla="*/ 75 h 531"/>
                  <a:gd name="T12" fmla="*/ 609 w 917"/>
                  <a:gd name="T13" fmla="*/ 450 h 531"/>
                  <a:gd name="T14" fmla="*/ 244 w 917"/>
                  <a:gd name="T15" fmla="*/ 505 h 531"/>
                  <a:gd name="T16" fmla="*/ 141 w 917"/>
                  <a:gd name="T17" fmla="*/ 475 h 531"/>
                  <a:gd name="T18" fmla="*/ 33 w 917"/>
                  <a:gd name="T19" fmla="*/ 428 h 531"/>
                  <a:gd name="T20" fmla="*/ 468 w 917"/>
                  <a:gd name="T21" fmla="*/ 247 h 531"/>
                  <a:gd name="T22" fmla="*/ 506 w 917"/>
                  <a:gd name="T23" fmla="*/ 241 h 531"/>
                  <a:gd name="T24" fmla="*/ 440 w 917"/>
                  <a:gd name="T25" fmla="*/ 2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531">
                    <a:moveTo>
                      <a:pt x="440" y="243"/>
                    </a:moveTo>
                    <a:cubicBezTo>
                      <a:pt x="288" y="256"/>
                      <a:pt x="138" y="273"/>
                      <a:pt x="0" y="352"/>
                    </a:cubicBezTo>
                    <a:cubicBezTo>
                      <a:pt x="6" y="334"/>
                      <a:pt x="15" y="321"/>
                      <a:pt x="24" y="309"/>
                    </a:cubicBezTo>
                    <a:cubicBezTo>
                      <a:pt x="135" y="149"/>
                      <a:pt x="288" y="54"/>
                      <a:pt x="480" y="23"/>
                    </a:cubicBezTo>
                    <a:cubicBezTo>
                      <a:pt x="624" y="0"/>
                      <a:pt x="765" y="18"/>
                      <a:pt x="904" y="57"/>
                    </a:cubicBezTo>
                    <a:cubicBezTo>
                      <a:pt x="916" y="60"/>
                      <a:pt x="917" y="65"/>
                      <a:pt x="913" y="75"/>
                    </a:cubicBezTo>
                    <a:cubicBezTo>
                      <a:pt x="847" y="228"/>
                      <a:pt x="756" y="362"/>
                      <a:pt x="609" y="450"/>
                    </a:cubicBezTo>
                    <a:cubicBezTo>
                      <a:pt x="495" y="517"/>
                      <a:pt x="372" y="531"/>
                      <a:pt x="244" y="505"/>
                    </a:cubicBezTo>
                    <a:cubicBezTo>
                      <a:pt x="209" y="498"/>
                      <a:pt x="174" y="488"/>
                      <a:pt x="141" y="475"/>
                    </a:cubicBezTo>
                    <a:cubicBezTo>
                      <a:pt x="105" y="462"/>
                      <a:pt x="70" y="448"/>
                      <a:pt x="33" y="428"/>
                    </a:cubicBezTo>
                    <a:cubicBezTo>
                      <a:pt x="175" y="356"/>
                      <a:pt x="316" y="288"/>
                      <a:pt x="468" y="247"/>
                    </a:cubicBezTo>
                    <a:cubicBezTo>
                      <a:pt x="482" y="249"/>
                      <a:pt x="493" y="240"/>
                      <a:pt x="506" y="241"/>
                    </a:cubicBezTo>
                    <a:cubicBezTo>
                      <a:pt x="484" y="240"/>
                      <a:pt x="462" y="236"/>
                      <a:pt x="440" y="243"/>
                    </a:cubicBezTo>
                    <a:close/>
                  </a:path>
                </a:pathLst>
              </a:custGeom>
              <a:solidFill>
                <a:srgbClr val="26B2A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  <p:sp>
        <p:nvSpPr>
          <p:cNvPr id="46" name="Rectangle 45"/>
          <p:cNvSpPr/>
          <p:nvPr/>
        </p:nvSpPr>
        <p:spPr>
          <a:xfrm>
            <a:off x="1302139" y="3844424"/>
            <a:ext cx="15061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1000" dirty="0" smtClean="0">
                <a:latin typeface="Mangal" pitchFamily="18" charset="0"/>
                <a:cs typeface="Mangal" pitchFamily="18" charset="0"/>
              </a:rPr>
              <a:t>ए.टी.एम. मशीन मधून पैसे काढणे / </a:t>
            </a:r>
            <a:br>
              <a:rPr lang="hi-IN" sz="1000" dirty="0" smtClean="0">
                <a:latin typeface="Mangal" pitchFamily="18" charset="0"/>
                <a:cs typeface="Mangal" pitchFamily="18" charset="0"/>
              </a:rPr>
            </a:br>
            <a:r>
              <a:rPr lang="hi-IN" sz="1000" dirty="0" smtClean="0">
                <a:latin typeface="Mangal" pitchFamily="18" charset="0"/>
                <a:cs typeface="Mangal" pitchFamily="18" charset="0"/>
              </a:rPr>
              <a:t>रूपे डेबीट कार्ड</a:t>
            </a:r>
            <a:endParaRPr lang="en-IN" sz="9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706324" y="3549516"/>
            <a:ext cx="10451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1600" b="1" dirty="0" smtClean="0"/>
              <a:t>ए.टी.एम.</a:t>
            </a:r>
            <a:endParaRPr lang="en-IN" sz="1200" b="1" dirty="0"/>
          </a:p>
        </p:txBody>
      </p:sp>
      <p:pic>
        <p:nvPicPr>
          <p:cNvPr id="48" name="Picture 47" descr="Atm-51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44" y="3386557"/>
            <a:ext cx="847130" cy="847130"/>
          </a:xfrm>
          <a:prstGeom prst="rect">
            <a:avLst/>
          </a:prstGeom>
        </p:spPr>
      </p:pic>
      <p:pic>
        <p:nvPicPr>
          <p:cNvPr id="50" name="Picture 49" descr="UTIB0000022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89" y="3148692"/>
            <a:ext cx="990540" cy="1130117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3494048" y="3895137"/>
            <a:ext cx="220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000" dirty="0" smtClean="0"/>
              <a:t>खाते उघडणे / पैसे काढणे / ठेवी, पैसे हस्‍तांतरीत करणे / विमा योजना</a:t>
            </a:r>
            <a:endParaRPr lang="en-IN" sz="900" dirty="0">
              <a:latin typeface="+mj-lt"/>
              <a:cs typeface="Gotham Book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529323" y="3408819"/>
            <a:ext cx="186387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600" b="1" dirty="0" smtClean="0"/>
              <a:t>बँक मित्र</a:t>
            </a:r>
          </a:p>
          <a:p>
            <a:r>
              <a:rPr lang="hi-IN" sz="1600" b="1" dirty="0" smtClean="0"/>
              <a:t>मायक्रो ए.टी.एम.सह</a:t>
            </a:r>
            <a:endParaRPr lang="en-IN" sz="1400" b="1" dirty="0"/>
          </a:p>
        </p:txBody>
      </p:sp>
      <p:sp>
        <p:nvSpPr>
          <p:cNvPr id="54" name="Rectangle 53"/>
          <p:cNvSpPr/>
          <p:nvPr/>
        </p:nvSpPr>
        <p:spPr>
          <a:xfrm>
            <a:off x="4174442" y="4607033"/>
            <a:ext cx="18077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600" b="1" dirty="0" smtClean="0"/>
              <a:t>पॉईंट ऑफ सेल</a:t>
            </a:r>
          </a:p>
          <a:p>
            <a:r>
              <a:rPr lang="hi-IN" sz="1600" b="1" dirty="0" smtClean="0"/>
              <a:t>(विक्री केंद्र)</a:t>
            </a:r>
            <a:endParaRPr lang="en-IN" sz="1400" b="1" dirty="0"/>
          </a:p>
        </p:txBody>
      </p:sp>
      <p:sp>
        <p:nvSpPr>
          <p:cNvPr id="56" name="Rectangle 55"/>
          <p:cNvSpPr/>
          <p:nvPr/>
        </p:nvSpPr>
        <p:spPr>
          <a:xfrm>
            <a:off x="1128361" y="4959306"/>
            <a:ext cx="14114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1100" dirty="0" smtClean="0"/>
              <a:t>सर्व बॅंकींग सेवा</a:t>
            </a:r>
            <a:endParaRPr lang="hi-IN" sz="1100" dirty="0"/>
          </a:p>
        </p:txBody>
      </p:sp>
      <p:sp>
        <p:nvSpPr>
          <p:cNvPr id="57" name="Rectangle 56"/>
          <p:cNvSpPr/>
          <p:nvPr/>
        </p:nvSpPr>
        <p:spPr>
          <a:xfrm>
            <a:off x="1534264" y="4726242"/>
            <a:ext cx="9505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1600" b="1" dirty="0" smtClean="0"/>
              <a:t>शाखा</a:t>
            </a:r>
            <a:endParaRPr lang="en-IN" sz="1600" b="1" dirty="0"/>
          </a:p>
        </p:txBody>
      </p:sp>
      <p:pic>
        <p:nvPicPr>
          <p:cNvPr id="58" name="Picture 57" descr="bank_flat_web_icon_png_bank_png_bank_icon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9" y="4478454"/>
            <a:ext cx="896477" cy="896477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4485910" y="6488818"/>
            <a:ext cx="13946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000" dirty="0" smtClean="0"/>
              <a:t>निधी हस्‍तांतरण, 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hi-IN" sz="1000" dirty="0" smtClean="0"/>
              <a:t>बिल पेमेंट करणे,</a:t>
            </a:r>
          </a:p>
          <a:p>
            <a:pPr algn="ctr"/>
            <a:r>
              <a:rPr lang="hi-IN" sz="1000" dirty="0" smtClean="0"/>
              <a:t>ऑनलाईन शॉपिंग, तिकीट आरक्षण</a:t>
            </a:r>
            <a:endParaRPr lang="en-US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4650358" y="5998648"/>
            <a:ext cx="1174357" cy="584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i-IN" sz="1600" b="1" dirty="0" smtClean="0">
                <a:solidFill>
                  <a:srgbClr val="000000"/>
                </a:solidFill>
              </a:rPr>
              <a:t>इंटरनेट बॅंकिंग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61" name="Picture 60" descr="event_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595" y="6601191"/>
            <a:ext cx="1042876" cy="775949"/>
          </a:xfrm>
          <a:prstGeom prst="rect">
            <a:avLst/>
          </a:prstGeom>
        </p:spPr>
      </p:pic>
      <p:pic>
        <p:nvPicPr>
          <p:cNvPr id="62" name="Picture 61" descr="mobile_bank-51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9" y="6156623"/>
            <a:ext cx="1075943" cy="1075943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226881" y="5986144"/>
            <a:ext cx="1069737" cy="584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i-IN" sz="1600" b="1" dirty="0" smtClean="0">
                <a:solidFill>
                  <a:srgbClr val="000000"/>
                </a:solidFill>
              </a:rPr>
              <a:t>मोबाईल बँकींग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292430" y="6509898"/>
            <a:ext cx="11511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000" dirty="0" smtClean="0">
                <a:solidFill>
                  <a:srgbClr val="000000"/>
                </a:solidFill>
              </a:rPr>
              <a:t>निधी हस्‍तांतरण, आयएमपीएस</a:t>
            </a:r>
            <a:r>
              <a:rPr lang="en-US" sz="1000" dirty="0" smtClean="0">
                <a:solidFill>
                  <a:srgbClr val="000000"/>
                </a:solidFill>
              </a:rPr>
              <a:t>,</a:t>
            </a:r>
            <a:r>
              <a:rPr lang="hi-IN" sz="1000" dirty="0" smtClean="0">
                <a:solidFill>
                  <a:srgbClr val="000000"/>
                </a:solidFill>
              </a:rPr>
              <a:t> बिल पेमेंट्‌स</a:t>
            </a:r>
            <a:endParaRPr lang="en-US" sz="1000" dirty="0">
              <a:solidFill>
                <a:srgbClr val="000000"/>
              </a:solidFill>
            </a:endParaRPr>
          </a:p>
        </p:txBody>
      </p:sp>
      <p:pic>
        <p:nvPicPr>
          <p:cNvPr id="55" name="Picture 54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383"/>
          <a:stretch/>
        </p:blipFill>
        <p:spPr>
          <a:xfrm>
            <a:off x="5558083" y="4612792"/>
            <a:ext cx="1092272" cy="846812"/>
          </a:xfrm>
          <a:prstGeom prst="rect">
            <a:avLst/>
          </a:prstGeom>
        </p:spPr>
      </p:pic>
      <p:pic>
        <p:nvPicPr>
          <p:cNvPr id="65" name="Picture 64" descr="icon-mobile-wallet-big@2x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57" y="7998979"/>
            <a:ext cx="1240980" cy="124098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1411134" y="7605681"/>
            <a:ext cx="15061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i-IN" sz="1600" b="1" dirty="0" smtClean="0">
                <a:solidFill>
                  <a:srgbClr val="000000"/>
                </a:solidFill>
              </a:rPr>
              <a:t>मोबाईल पाकीटे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416684" y="7897133"/>
            <a:ext cx="1391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000" dirty="0" smtClean="0"/>
              <a:t>मोबाईल अधारित पाकीटसदृश सुविधा,</a:t>
            </a:r>
          </a:p>
          <a:p>
            <a:pPr algn="ctr"/>
            <a:r>
              <a:rPr lang="hi-IN" sz="1000" dirty="0" smtClean="0"/>
              <a:t>त्‍यात आधीच काही रक्‍कम भरून ऑनलाईन किंवा ऑफलाईन खर्च</a:t>
            </a:r>
            <a:endParaRPr lang="en-US" sz="1000" dirty="0"/>
          </a:p>
        </p:txBody>
      </p:sp>
      <p:sp>
        <p:nvSpPr>
          <p:cNvPr id="53" name="Rectangle 52"/>
          <p:cNvSpPr/>
          <p:nvPr/>
        </p:nvSpPr>
        <p:spPr>
          <a:xfrm>
            <a:off x="4365993" y="5135141"/>
            <a:ext cx="11793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100" dirty="0" smtClean="0"/>
              <a:t>खरेदी आणि </a:t>
            </a:r>
          </a:p>
          <a:p>
            <a:r>
              <a:rPr lang="hi-IN" sz="1100" dirty="0" smtClean="0"/>
              <a:t>मर्यादित रक्‍कम </a:t>
            </a:r>
          </a:p>
          <a:p>
            <a:r>
              <a:rPr lang="hi-IN" sz="1100" dirty="0" smtClean="0"/>
              <a:t>काढणे</a:t>
            </a:r>
            <a:endParaRPr lang="en-IN" sz="1050" dirty="0">
              <a:latin typeface="+mj-lt"/>
              <a:cs typeface="Gotham Book"/>
            </a:endParaRPr>
          </a:p>
        </p:txBody>
      </p:sp>
      <p:pic>
        <p:nvPicPr>
          <p:cNvPr id="68" name="Picture 67" descr="neft-rtg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601" y="7506558"/>
            <a:ext cx="1842857" cy="552857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115765" y="8127598"/>
            <a:ext cx="1927673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i-IN" sz="1400" b="1" dirty="0" smtClean="0">
                <a:solidFill>
                  <a:srgbClr val="000000"/>
                </a:solidFill>
              </a:rPr>
              <a:t>नॅशनल इलेक्‍ट्रॉनिक्‍स फंड ट्रान्‍सफर</a:t>
            </a:r>
          </a:p>
          <a:p>
            <a:pPr algn="ctr"/>
            <a:r>
              <a:rPr lang="hi-IN" sz="1400" b="1" dirty="0" smtClean="0">
                <a:solidFill>
                  <a:srgbClr val="000000"/>
                </a:solidFill>
              </a:rPr>
              <a:t>(</a:t>
            </a:r>
            <a:r>
              <a:rPr lang="hi-IN" sz="1400" b="1" dirty="0" smtClean="0">
                <a:solidFill>
                  <a:srgbClr val="000000"/>
                </a:solidFill>
              </a:rPr>
              <a:t>एन</a:t>
            </a:r>
            <a:r>
              <a:rPr lang="hi-IN" sz="1400" b="1" dirty="0" smtClean="0">
                <a:solidFill>
                  <a:srgbClr val="000000"/>
                </a:solidFill>
              </a:rPr>
              <a:t>.ई.एफ.टी</a:t>
            </a:r>
            <a:r>
              <a:rPr lang="hi-IN" sz="1400" b="1" dirty="0" smtClean="0">
                <a:solidFill>
                  <a:srgbClr val="000000"/>
                </a:solidFill>
              </a:rPr>
              <a:t>.)</a:t>
            </a:r>
            <a:endParaRPr lang="en-US" sz="14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43438" y="8127598"/>
            <a:ext cx="1522491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i-IN" sz="1400" b="1" dirty="0" smtClean="0">
                <a:solidFill>
                  <a:srgbClr val="000000"/>
                </a:solidFill>
              </a:rPr>
              <a:t>आर.टी.जी.एस. </a:t>
            </a:r>
          </a:p>
          <a:p>
            <a:pPr algn="ctr"/>
            <a:r>
              <a:rPr lang="hi-IN" sz="1400" b="1" dirty="0" smtClean="0">
                <a:solidFill>
                  <a:srgbClr val="000000"/>
                </a:solidFill>
              </a:rPr>
              <a:t>(रिअल टाईम ग्रॉस सेटलमेंट)</a:t>
            </a:r>
            <a:endParaRPr lang="en-US" sz="14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165105" y="8826112"/>
            <a:ext cx="172351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000" dirty="0" smtClean="0"/>
              <a:t>दोन लाखापर्यंत रकमेचे कुठल्याही </a:t>
            </a:r>
            <a:r>
              <a:rPr lang="hi-IN" sz="1000" dirty="0" smtClean="0"/>
              <a:t>दुसऱ्या </a:t>
            </a:r>
            <a:r>
              <a:rPr lang="hi-IN" sz="1000" dirty="0" smtClean="0"/>
              <a:t>बँक </a:t>
            </a:r>
            <a:r>
              <a:rPr lang="hi-IN" sz="1000" dirty="0" smtClean="0"/>
              <a:t>खात्यात शीघ्र अंतरण</a:t>
            </a:r>
            <a:endParaRPr lang="en-US" sz="1000" dirty="0"/>
          </a:p>
        </p:txBody>
      </p:sp>
      <p:sp>
        <p:nvSpPr>
          <p:cNvPr id="76" name="Rectangle 75"/>
          <p:cNvSpPr/>
          <p:nvPr/>
        </p:nvSpPr>
        <p:spPr>
          <a:xfrm>
            <a:off x="4978815" y="8805068"/>
            <a:ext cx="16480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000" dirty="0" smtClean="0"/>
              <a:t>दोन लाखा पुढच्या रकमेचे कुठल्याही </a:t>
            </a:r>
            <a:r>
              <a:rPr lang="hi-IN" sz="1000" dirty="0" smtClean="0"/>
              <a:t>दुसऱ्या </a:t>
            </a:r>
            <a:r>
              <a:rPr lang="hi-IN" sz="1000" dirty="0" smtClean="0"/>
              <a:t>बँक </a:t>
            </a:r>
            <a:r>
              <a:rPr lang="hi-IN" sz="1000" dirty="0" smtClean="0"/>
              <a:t>खात्यात शीघ्र अंतरण </a:t>
            </a:r>
            <a:endParaRPr 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3227423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157411" y="1639669"/>
            <a:ext cx="3904561" cy="193697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86201" y="8383415"/>
            <a:ext cx="3630472" cy="1404883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147395" y="8383415"/>
            <a:ext cx="2754014" cy="1404883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47395" y="6039708"/>
            <a:ext cx="6554808" cy="2164049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7395" y="3726450"/>
            <a:ext cx="6554808" cy="2164049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779" y="3686130"/>
            <a:ext cx="6400800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i-IN" sz="1800" b="1" dirty="0" smtClean="0">
                <a:solidFill>
                  <a:srgbClr val="000000"/>
                </a:solidFill>
              </a:rPr>
              <a:t>विमा</a:t>
            </a:r>
            <a:endParaRPr lang="en-US" sz="1800" b="1" dirty="0">
              <a:solidFill>
                <a:srgbClr val="000000"/>
              </a:solidFill>
            </a:endParaRPr>
          </a:p>
        </p:txBody>
      </p:sp>
      <p:pic>
        <p:nvPicPr>
          <p:cNvPr id="6" name="Picture 5" descr="family-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" y="4221550"/>
            <a:ext cx="1027374" cy="1034792"/>
          </a:xfrm>
          <a:prstGeom prst="rect">
            <a:avLst/>
          </a:prstGeom>
        </p:spPr>
      </p:pic>
      <p:pic>
        <p:nvPicPr>
          <p:cNvPr id="7" name="Picture 6" descr="pT7KdzX8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978" y="4703735"/>
            <a:ext cx="1190223" cy="745873"/>
          </a:xfrm>
          <a:prstGeom prst="rect">
            <a:avLst/>
          </a:prstGeom>
        </p:spPr>
      </p:pic>
      <p:pic>
        <p:nvPicPr>
          <p:cNvPr id="8" name="Picture 7" descr="sports-car-clipart-side-view-KTj4ddqTq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966" y="4093516"/>
            <a:ext cx="1251235" cy="6235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340" y="5424575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dirty="0" smtClean="0">
                <a:solidFill>
                  <a:schemeClr val="accent6">
                    <a:lumMod val="50000"/>
                  </a:schemeClr>
                </a:solidFill>
              </a:rPr>
              <a:t>आयुर्विमा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1874" y="5449608"/>
            <a:ext cx="1790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dirty="0" smtClean="0">
                <a:solidFill>
                  <a:srgbClr val="984807"/>
                </a:solidFill>
              </a:rPr>
              <a:t>सर्वसाधारण विमा</a:t>
            </a:r>
            <a:endParaRPr lang="en-US" dirty="0">
              <a:solidFill>
                <a:srgbClr val="984807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69305" y="4506224"/>
            <a:ext cx="293289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100" dirty="0" smtClean="0"/>
              <a:t>विविक्षित काळासाठी ,ठराविक रकमेचा वैयक्तिक वा मालमत्तेचा विमा काढण्यासाठी , निश्चित रकमेचे हफ्ते भरणे ज्यामुळे विमाकालात इजा झाल्यास वा मृत्यू झाल्यास निर्धारित रक्कम मिळू शकते . घर ,वाहन , व इतर मालमत्तेचे नुकसान झाल्यास भरपाई मिळते </a:t>
            </a:r>
            <a:endParaRPr lang="en-US" sz="1100" dirty="0"/>
          </a:p>
        </p:txBody>
      </p:sp>
      <p:sp>
        <p:nvSpPr>
          <p:cNvPr id="12" name="Rectangle 11"/>
          <p:cNvSpPr/>
          <p:nvPr/>
        </p:nvSpPr>
        <p:spPr>
          <a:xfrm>
            <a:off x="3942053" y="4300363"/>
            <a:ext cx="21515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i-IN" sz="1200" b="1" dirty="0" smtClean="0">
                <a:solidFill>
                  <a:schemeClr val="bg2">
                    <a:lumMod val="50000"/>
                  </a:schemeClr>
                </a:solidFill>
                <a:latin typeface="Chalkboard"/>
                <a:cs typeface="Chalkboard"/>
              </a:rPr>
              <a:t>भविष्यातील नुकसानीपासून संरक्षण</a:t>
            </a:r>
            <a:endParaRPr lang="en-US" sz="1200" b="1" dirty="0">
              <a:solidFill>
                <a:schemeClr val="bg2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2483" y="3932311"/>
            <a:ext cx="2749720" cy="33855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2483" y="3919799"/>
            <a:ext cx="18085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6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म्‍हणजे</a:t>
            </a:r>
            <a:r>
              <a:rPr lang="en-US" sz="16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काय</a:t>
            </a:r>
            <a:r>
              <a:rPr lang="en-US" sz="1600" b="1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?</a:t>
            </a:r>
            <a:endParaRPr lang="en-US" sz="1600" b="1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538" y="7456214"/>
            <a:ext cx="22724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100" dirty="0" smtClean="0">
                <a:solidFill>
                  <a:schemeClr val="bg1">
                    <a:lumMod val="50000"/>
                  </a:schemeClr>
                </a:solidFill>
              </a:rPr>
              <a:t>वार्षिक 12/- प्रिमियम</a:t>
            </a:r>
          </a:p>
          <a:p>
            <a:pPr algn="ctr"/>
            <a:r>
              <a:rPr lang="hi-IN" sz="1100" dirty="0" smtClean="0">
                <a:solidFill>
                  <a:schemeClr val="bg1">
                    <a:lumMod val="50000"/>
                  </a:schemeClr>
                </a:solidFill>
              </a:rPr>
              <a:t>भरून 2 लाख रुपयापर्यंतच्‍या अपघात विमा योजना. </a:t>
            </a:r>
          </a:p>
          <a:p>
            <a:pPr algn="ctr"/>
            <a:r>
              <a:rPr lang="hi-IN" sz="1100" dirty="0" smtClean="0">
                <a:solidFill>
                  <a:schemeClr val="bg1">
                    <a:lumMod val="50000"/>
                  </a:schemeClr>
                </a:solidFill>
              </a:rPr>
              <a:t>(वय 18 ते 70)</a:t>
            </a:r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50777" y="7469965"/>
            <a:ext cx="306283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100" dirty="0" smtClean="0">
                <a:solidFill>
                  <a:srgbClr val="7F7F7F"/>
                </a:solidFill>
              </a:rPr>
              <a:t>वार्षिक 330/- </a:t>
            </a:r>
            <a:r>
              <a:rPr lang="hi-IN" sz="1100" dirty="0" smtClean="0">
                <a:solidFill>
                  <a:srgbClr val="7F7F7F"/>
                </a:solidFill>
              </a:rPr>
              <a:t>रुपयाचा </a:t>
            </a:r>
            <a:r>
              <a:rPr lang="hi-IN" sz="1100" dirty="0" smtClean="0">
                <a:solidFill>
                  <a:srgbClr val="7F7F7F"/>
                </a:solidFill>
              </a:rPr>
              <a:t>प्रिमियम </a:t>
            </a:r>
            <a:r>
              <a:rPr lang="hi-IN" sz="1100" dirty="0" smtClean="0">
                <a:solidFill>
                  <a:srgbClr val="7F7F7F"/>
                </a:solidFill>
              </a:rPr>
              <a:t>हफ्ता भरून 2 लाख रुपये किंमतीचा आयुर्विमा </a:t>
            </a:r>
            <a:br>
              <a:rPr lang="hi-IN" sz="1100" dirty="0" smtClean="0">
                <a:solidFill>
                  <a:srgbClr val="7F7F7F"/>
                </a:solidFill>
              </a:rPr>
            </a:br>
            <a:r>
              <a:rPr lang="hi-IN" sz="1100" dirty="0" smtClean="0">
                <a:solidFill>
                  <a:srgbClr val="7F7F7F"/>
                </a:solidFill>
              </a:rPr>
              <a:t>(वय 18 ते 50)</a:t>
            </a:r>
            <a:endParaRPr lang="en-US" sz="1100" dirty="0">
              <a:solidFill>
                <a:srgbClr val="7F7F7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38773" y="7474216"/>
            <a:ext cx="1477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1100" dirty="0" smtClean="0">
                <a:solidFill>
                  <a:srgbClr val="7F7F7F"/>
                </a:solidFill>
              </a:rPr>
              <a:t>1 हजार ते 5 हजारपर्यतचे निश्चित निवृत्तीवेतन </a:t>
            </a:r>
          </a:p>
          <a:p>
            <a:pPr algn="ctr"/>
            <a:r>
              <a:rPr lang="hi-IN" sz="1100" dirty="0" smtClean="0">
                <a:solidFill>
                  <a:srgbClr val="7F7F7F"/>
                </a:solidFill>
              </a:rPr>
              <a:t>(वय 18 ते 40)</a:t>
            </a:r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19" name="Picture 18" descr="Atal Pension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658" y="6392431"/>
            <a:ext cx="1146581" cy="1081062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48439" y="6006861"/>
            <a:ext cx="6400800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i-IN" sz="1800" b="1" dirty="0" smtClean="0">
                <a:solidFill>
                  <a:srgbClr val="000000"/>
                </a:solidFill>
              </a:rPr>
              <a:t>सामाजिक सुरक्षा योजना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54109" y="8451477"/>
            <a:ext cx="245857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b="1" dirty="0" smtClean="0"/>
              <a:t>सार्वजनिक भविष्य निर्वाह निधी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hi-IN" sz="900" dirty="0" smtClean="0">
                <a:latin typeface="Mangal" pitchFamily="18" charset="0"/>
                <a:cs typeface="Mangal" pitchFamily="18" charset="0"/>
              </a:rPr>
              <a:t>सार्वजनिक भविष्य निर्वाह निधी ही बचत आणि कर बचतीचा लाभ देणारी योजना आहे. यात छोट्या रकमेची नियमित बचत करून त्‍या द्वारे चांगले उत्‍पन्न आणि आयकर सवलत मिळवता येते.</a:t>
            </a:r>
            <a:endParaRPr lang="en-US" sz="9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4739" y="8387565"/>
            <a:ext cx="16312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b="1" dirty="0" smtClean="0"/>
              <a:t>निवृत्तीवेतन</a:t>
            </a:r>
            <a:endParaRPr lang="en-US" sz="700" b="1" dirty="0" smtClean="0"/>
          </a:p>
          <a:p>
            <a:r>
              <a:rPr lang="hi-IN" sz="1400" dirty="0" smtClean="0"/>
              <a:t>निवृत्तीनंतर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hi-IN" sz="1400" dirty="0" smtClean="0"/>
              <a:t>ठराविक उत्‍पन्न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hi-IN" sz="1400" dirty="0" smtClean="0"/>
              <a:t>मिळविण्यासाठी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hi-IN" sz="1400" dirty="0" smtClean="0"/>
              <a:t>पैसे बाजूला टाकण्याची योजना</a:t>
            </a:r>
            <a:endParaRPr lang="en-US" sz="1400" dirty="0"/>
          </a:p>
        </p:txBody>
      </p:sp>
      <p:pic>
        <p:nvPicPr>
          <p:cNvPr id="27" name="Picture 26" descr="Retirement_Planning-5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551" y="8566315"/>
            <a:ext cx="1071123" cy="1071123"/>
          </a:xfrm>
          <a:prstGeom prst="rect">
            <a:avLst/>
          </a:prstGeom>
        </p:spPr>
      </p:pic>
      <p:pic>
        <p:nvPicPr>
          <p:cNvPr id="28" name="Picture 27" descr="icon175x17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412" y="8509312"/>
            <a:ext cx="1160973" cy="116097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57411" y="152293"/>
            <a:ext cx="6554808" cy="136369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 descr="pradhan-mantri-jan-dhan-yojna-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42" y="181911"/>
            <a:ext cx="1283932" cy="12793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815950" y="603873"/>
            <a:ext cx="48614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/>
              <a:buChar char="•"/>
            </a:pPr>
            <a:r>
              <a:rPr lang="hi-IN" sz="1100" dirty="0" smtClean="0">
                <a:latin typeface="Mangal" pitchFamily="18" charset="0"/>
                <a:cs typeface="Mangal" pitchFamily="18" charset="0"/>
              </a:rPr>
              <a:t>मा. पंतप्रधानांच्‍या हस्‍ते 28 ऑगस्ट 2014 ला योजनेचे उद्‌घाटन.</a:t>
            </a:r>
          </a:p>
          <a:p>
            <a:pPr marL="171450" indent="-171450" algn="just">
              <a:buFont typeface="Arial"/>
              <a:buChar char="•"/>
            </a:pPr>
            <a:r>
              <a:rPr lang="hi-IN" sz="1100" dirty="0" smtClean="0">
                <a:latin typeface="Mangal" pitchFamily="18" charset="0"/>
                <a:cs typeface="Mangal" pitchFamily="18" charset="0"/>
              </a:rPr>
              <a:t>ग्रामिण आणि शहरी भागातील कुटुंबासाठी योजना</a:t>
            </a:r>
          </a:p>
          <a:p>
            <a:pPr marL="171450" indent="-171450" algn="just">
              <a:buFont typeface="Arial"/>
              <a:buChar char="•"/>
            </a:pPr>
            <a:r>
              <a:rPr lang="hi-IN" sz="1100" dirty="0" smtClean="0">
                <a:latin typeface="Mangal" pitchFamily="18" charset="0"/>
                <a:cs typeface="Mangal" pitchFamily="18" charset="0"/>
              </a:rPr>
              <a:t>1 लाख रुपयाची अपघात विमा समाविष्ट असलेले रूपे डेबिट कार्ड</a:t>
            </a:r>
          </a:p>
          <a:p>
            <a:pPr marL="171450" indent="-171450" algn="just">
              <a:buFont typeface="Arial"/>
              <a:buChar char="•"/>
            </a:pPr>
            <a:r>
              <a:rPr lang="hi-IN" sz="1100" dirty="0" smtClean="0">
                <a:latin typeface="Mangal" pitchFamily="18" charset="0"/>
                <a:cs typeface="Mangal" pitchFamily="18" charset="0"/>
              </a:rPr>
              <a:t>5000 रुपयांपर्यंत ओव्‍हरड्राफ्टची सोय.</a:t>
            </a:r>
            <a:endParaRPr lang="hi-IN" sz="11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839524" y="189616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b="1" dirty="0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जनधन</a:t>
            </a:r>
            <a:r>
              <a:rPr lang="en-US" b="1" dirty="0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b="1" dirty="0">
              <a:solidFill>
                <a:srgbClr val="000000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33" name="Picture 32" descr="DD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0" y="2618088"/>
            <a:ext cx="2222228" cy="91852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080168" y="2601164"/>
            <a:ext cx="850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धनादेश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535416" y="2391226"/>
            <a:ext cx="1089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200" b="1" dirty="0" smtClean="0"/>
              <a:t>डिमांड ड्राफ्ट</a:t>
            </a:r>
            <a:endParaRPr lang="en-US" sz="1200" b="1" dirty="0" smtClean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36208" y="1668653"/>
            <a:ext cx="1992918" cy="949435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431521" y="174489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बँकांचे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व्यवहार</a:t>
            </a:r>
            <a:endParaRPr lang="en-US" sz="1600" b="1" dirty="0" smtClean="0">
              <a:latin typeface="Mangal" pitchFamily="18" charset="0"/>
              <a:cs typeface="Mangal" pitchFamily="18" charset="0"/>
            </a:endParaRPr>
          </a:p>
          <a:p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लेख</a:t>
            </a:r>
            <a:r>
              <a:rPr lang="en-US" sz="1600" b="1" dirty="0" smtClean="0">
                <a:latin typeface="Mangal" pitchFamily="18" charset="0"/>
                <a:cs typeface="Mangal" pitchFamily="18" charset="0"/>
              </a:rPr>
              <a:t>/</a:t>
            </a:r>
            <a:r>
              <a:rPr lang="en-US" sz="1600" b="1" dirty="0" err="1" smtClean="0">
                <a:latin typeface="Mangal" pitchFamily="18" charset="0"/>
                <a:cs typeface="Mangal" pitchFamily="18" charset="0"/>
              </a:rPr>
              <a:t>साधने</a:t>
            </a:r>
            <a:endParaRPr lang="en-US" sz="16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203423" y="1649602"/>
            <a:ext cx="2498779" cy="193697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4203423" y="2908941"/>
            <a:ext cx="247394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900" dirty="0" smtClean="0">
                <a:solidFill>
                  <a:srgbClr val="000000"/>
                </a:solidFill>
                <a:latin typeface="Mangal" pitchFamily="18" charset="0"/>
                <a:cs typeface="Mangal" pitchFamily="18" charset="0"/>
              </a:rPr>
              <a:t>पिन नंबर वापरुन ए टी एम / मायक्रो ए टी एम मधून पैसे काढणे , दुकानात पॉइंट ऑफ सेल मशिनद्वारे खरेदीची सोय</a:t>
            </a:r>
            <a:endParaRPr lang="en-US" sz="900" dirty="0">
              <a:solidFill>
                <a:srgbClr val="000000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41" name="Picture 40" descr="card-managemn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869" y="1658324"/>
            <a:ext cx="1219849" cy="1209467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4795558" y="1806450"/>
            <a:ext cx="1855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1400" b="1" dirty="0" smtClean="0">
                <a:solidFill>
                  <a:srgbClr val="E46C0A"/>
                </a:solidFill>
              </a:rPr>
              <a:t>ए.टी.एम. डेबिट कार्ड</a:t>
            </a:r>
          </a:p>
          <a:p>
            <a:pPr algn="r"/>
            <a:r>
              <a:rPr lang="hi-IN" sz="1400" b="1" dirty="0" smtClean="0">
                <a:solidFill>
                  <a:srgbClr val="E46C0A"/>
                </a:solidFill>
              </a:rPr>
              <a:t>रुपे डेबिट कार्ड</a:t>
            </a:r>
            <a:endParaRPr lang="en-US" sz="1400" dirty="0">
              <a:solidFill>
                <a:srgbClr val="E46C0A"/>
              </a:solidFill>
            </a:endParaRPr>
          </a:p>
        </p:txBody>
      </p:sp>
      <p:pic>
        <p:nvPicPr>
          <p:cNvPr id="43" name="Picture 42" descr="pmsby-hindi-logo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5868" y="6616770"/>
            <a:ext cx="1864572" cy="688458"/>
          </a:xfrm>
          <a:prstGeom prst="rect">
            <a:avLst/>
          </a:prstGeom>
        </p:spPr>
      </p:pic>
      <p:pic>
        <p:nvPicPr>
          <p:cNvPr id="44" name="Picture 43" descr="pmjjby-hindi-logo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35368" y="6685350"/>
            <a:ext cx="2476500" cy="552450"/>
          </a:xfrm>
          <a:prstGeom prst="rect">
            <a:avLst/>
          </a:prstGeom>
        </p:spPr>
      </p:pic>
      <p:pic>
        <p:nvPicPr>
          <p:cNvPr id="45" name="Picture 44" descr="apy-hindi-logo.png"/>
          <p:cNvPicPr>
            <a:picLocks noChangeAspect="1"/>
          </p:cNvPicPr>
          <p:nvPr/>
        </p:nvPicPr>
        <p:blipFill>
          <a:blip r:embed="rId14"/>
          <a:srcRect l="2344" t="8487" r="15074" b="7528"/>
          <a:stretch>
            <a:fillRect/>
          </a:stretch>
        </p:blipFill>
        <p:spPr>
          <a:xfrm>
            <a:off x="5490412" y="6518601"/>
            <a:ext cx="957412" cy="9376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9283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518</Words>
  <Application>Microsoft Macintosh PowerPoint</Application>
  <PresentationFormat>A4 Paper (210x297 mm)</PresentationFormat>
  <Paragraphs>100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b012115</cp:lastModifiedBy>
  <cp:revision>44</cp:revision>
  <dcterms:created xsi:type="dcterms:W3CDTF">2015-09-22T05:14:02Z</dcterms:created>
  <dcterms:modified xsi:type="dcterms:W3CDTF">2015-10-13T11:49:34Z</dcterms:modified>
</cp:coreProperties>
</file>